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6858000" cx="9144000"/>
  <p:notesSz cx="6858000" cy="9144000"/>
  <p:embeddedFontLst>
    <p:embeddedFont>
      <p:font typeface="Arial Narrow"/>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5" roundtripDataSignature="AMtx7mjq4r/GRUC003ERy1kl/7DoerGKQ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5EB5140-CA04-4AD8-A454-295AEAA55EA7}">
  <a:tblStyle styleId="{25EB5140-CA04-4AD8-A454-295AEAA55EA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customXml" Target="../customXml/item1.xml"/><Relationship Id="rId21" Type="http://schemas.openxmlformats.org/officeDocument/2006/relationships/font" Target="fonts/ArialNarrow-regular.fntdata"/><Relationship Id="rId3" Type="http://schemas.openxmlformats.org/officeDocument/2006/relationships/presProps" Target="presProps.xml"/><Relationship Id="rId25" Type="http://customschemas.google.com/relationships/presentationmetadata" Target="meta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0" Type="http://schemas.openxmlformats.org/officeDocument/2006/relationships/slide" Target="slides/slide14.xml"/><Relationship Id="rId2" Type="http://schemas.openxmlformats.org/officeDocument/2006/relationships/viewProps" Target="viewProps.xml"/><Relationship Id="rId16" Type="http://schemas.openxmlformats.org/officeDocument/2006/relationships/slide" Target="slides/slide10.xml"/><Relationship Id="rId24" Type="http://schemas.openxmlformats.org/officeDocument/2006/relationships/font" Target="fonts/ArialNarrow-boldItalic.fntdata"/><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23" Type="http://schemas.openxmlformats.org/officeDocument/2006/relationships/font" Target="fonts/ArialNarrow-italic.fntdata"/><Relationship Id="rId5" Type="http://schemas.openxmlformats.org/officeDocument/2006/relationships/slideMaster" Target="slideMasters/slideMaster1.xml"/><Relationship Id="rId15" Type="http://schemas.openxmlformats.org/officeDocument/2006/relationships/slide" Target="slides/slide9.xml"/><Relationship Id="rId28" Type="http://schemas.openxmlformats.org/officeDocument/2006/relationships/customXml" Target="../customXml/item3.xml"/><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font" Target="fonts/ArialNarrow-bold.fntdata"/><Relationship Id="rId4" Type="http://schemas.openxmlformats.org/officeDocument/2006/relationships/tableStyles" Target="tableStyles.xml"/><Relationship Id="rId9" Type="http://schemas.openxmlformats.org/officeDocument/2006/relationships/slide" Target="slides/slide3.xml"/><Relationship Id="rId14" Type="http://schemas.openxmlformats.org/officeDocument/2006/relationships/slide" Target="slides/slide8.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 name="Google Shape;5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 name="Google Shape;78;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 name="Google Shape;11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4.png"/><Relationship Id="rId4" Type="http://schemas.openxmlformats.org/officeDocument/2006/relationships/image" Target="../media/image4.png"/><Relationship Id="rId11" Type="http://schemas.openxmlformats.org/officeDocument/2006/relationships/image" Target="../media/image1.png"/><Relationship Id="rId10" Type="http://schemas.openxmlformats.org/officeDocument/2006/relationships/image" Target="../media/image9.png"/><Relationship Id="rId9"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7.png"/><Relationship Id="rId7" Type="http://schemas.openxmlformats.org/officeDocument/2006/relationships/image" Target="../media/image10.png"/><Relationship Id="rId8"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16"/>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16"/>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16"/>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16"/>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pic>
        <p:nvPicPr>
          <p:cNvPr id="21" name="Google Shape;21;p16"/>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2" name="Google Shape;22;p16"/>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3" name="Google Shape;23;p16"/>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4" name="Google Shape;24;p16"/>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5" name="Google Shape;25;p16"/>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6" name="Google Shape;26;p16"/>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sp>
        <p:nvSpPr>
          <p:cNvPr id="27" name="Google Shape;27;p16"/>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8" name="Google Shape;28;p16"/>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16"/>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1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1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33" name="Shape 33"/>
        <p:cNvGrpSpPr/>
        <p:nvPr/>
      </p:nvGrpSpPr>
      <p:grpSpPr>
        <a:xfrm>
          <a:off x="0" y="0"/>
          <a:ext cx="0" cy="0"/>
          <a:chOff x="0" y="0"/>
          <a:chExt cx="0" cy="0"/>
        </a:xfrm>
      </p:grpSpPr>
      <p:sp>
        <p:nvSpPr>
          <p:cNvPr id="34" name="Google Shape;34;p1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36" name="Shape 36"/>
        <p:cNvGrpSpPr/>
        <p:nvPr/>
      </p:nvGrpSpPr>
      <p:grpSpPr>
        <a:xfrm>
          <a:off x="0" y="0"/>
          <a:ext cx="0" cy="0"/>
          <a:chOff x="0" y="0"/>
          <a:chExt cx="0" cy="0"/>
        </a:xfrm>
      </p:grpSpPr>
      <p:sp>
        <p:nvSpPr>
          <p:cNvPr id="37" name="Google Shape;37;p1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39" name="Shape 39"/>
        <p:cNvGrpSpPr/>
        <p:nvPr/>
      </p:nvGrpSpPr>
      <p:grpSpPr>
        <a:xfrm>
          <a:off x="0" y="0"/>
          <a:ext cx="0" cy="0"/>
          <a:chOff x="0" y="0"/>
          <a:chExt cx="0" cy="0"/>
        </a:xfrm>
      </p:grpSpPr>
      <p:sp>
        <p:nvSpPr>
          <p:cNvPr id="40" name="Google Shape;40;p2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el und Inhalt">
  <p:cSld name="7_Titel und Inhalt">
    <p:spTree>
      <p:nvGrpSpPr>
        <p:cNvPr id="42" name="Shape 42"/>
        <p:cNvGrpSpPr/>
        <p:nvPr/>
      </p:nvGrpSpPr>
      <p:grpSpPr>
        <a:xfrm>
          <a:off x="0" y="0"/>
          <a:ext cx="0" cy="0"/>
          <a:chOff x="0" y="0"/>
          <a:chExt cx="0" cy="0"/>
        </a:xfrm>
      </p:grpSpPr>
      <p:sp>
        <p:nvSpPr>
          <p:cNvPr id="43" name="Google Shape;43;p2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el und Inhalt">
  <p:cSld name="11_Titel und Inhalt">
    <p:spTree>
      <p:nvGrpSpPr>
        <p:cNvPr id="45" name="Shape 45"/>
        <p:cNvGrpSpPr/>
        <p:nvPr/>
      </p:nvGrpSpPr>
      <p:grpSpPr>
        <a:xfrm>
          <a:off x="0" y="0"/>
          <a:ext cx="0" cy="0"/>
          <a:chOff x="0" y="0"/>
          <a:chExt cx="0" cy="0"/>
        </a:xfrm>
      </p:grpSpPr>
      <p:sp>
        <p:nvSpPr>
          <p:cNvPr id="46" name="Google Shape;46;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el und Inhalt">
  <p:cSld name="8_Titel und Inhalt">
    <p:spTree>
      <p:nvGrpSpPr>
        <p:cNvPr id="48" name="Shape 48"/>
        <p:cNvGrpSpPr/>
        <p:nvPr/>
      </p:nvGrpSpPr>
      <p:grpSpPr>
        <a:xfrm>
          <a:off x="0" y="0"/>
          <a:ext cx="0" cy="0"/>
          <a:chOff x="0" y="0"/>
          <a:chExt cx="0" cy="0"/>
        </a:xfrm>
      </p:grpSpPr>
      <p:sp>
        <p:nvSpPr>
          <p:cNvPr id="49" name="Google Shape;49;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51" name="Shape 51"/>
        <p:cNvGrpSpPr/>
        <p:nvPr/>
      </p:nvGrpSpPr>
      <p:grpSpPr>
        <a:xfrm>
          <a:off x="0" y="0"/>
          <a:ext cx="0" cy="0"/>
          <a:chOff x="0" y="0"/>
          <a:chExt cx="0" cy="0"/>
        </a:xfrm>
      </p:grpSpPr>
      <p:sp>
        <p:nvSpPr>
          <p:cNvPr id="52" name="Google Shape;52;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8.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2.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5"/>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15"/>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15"/>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5</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SCTOOL - CITY SCALE</a:t>
            </a:r>
            <a:endParaRPr sz="1800">
              <a:solidFill>
                <a:schemeClr val="dk1"/>
              </a:solidFill>
              <a:latin typeface="Calibri"/>
              <a:ea typeface="Calibri"/>
              <a:cs typeface="Calibri"/>
              <a:sym typeface="Calibri"/>
            </a:endParaRPr>
          </a:p>
        </p:txBody>
      </p:sp>
      <p:pic>
        <p:nvPicPr>
          <p:cNvPr id="13" name="Google Shape;13;p15"/>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15"/>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1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1"/>
                </a:solidFill>
                <a:latin typeface="Calibri"/>
                <a:ea typeface="Calibri"/>
                <a:cs typeface="Calibri"/>
                <a:sym typeface="Calibri"/>
              </a:defRPr>
            </a:lvl1pPr>
            <a:lvl2pPr indent="0" lvl="1" marL="0" marR="0" rtl="0" algn="r">
              <a:spcBef>
                <a:spcPts val="0"/>
              </a:spcBef>
              <a:buNone/>
              <a:defRPr b="0" sz="1200" u="none">
                <a:solidFill>
                  <a:schemeClr val="lt1"/>
                </a:solidFill>
                <a:latin typeface="Calibri"/>
                <a:ea typeface="Calibri"/>
                <a:cs typeface="Calibri"/>
                <a:sym typeface="Calibri"/>
              </a:defRPr>
            </a:lvl2pPr>
            <a:lvl3pPr indent="0" lvl="2" marL="0" marR="0" rtl="0" algn="r">
              <a:spcBef>
                <a:spcPts val="0"/>
              </a:spcBef>
              <a:buNone/>
              <a:defRPr b="0" sz="1200" u="none">
                <a:solidFill>
                  <a:schemeClr val="lt1"/>
                </a:solidFill>
                <a:latin typeface="Calibri"/>
                <a:ea typeface="Calibri"/>
                <a:cs typeface="Calibri"/>
                <a:sym typeface="Calibri"/>
              </a:defRPr>
            </a:lvl3pPr>
            <a:lvl4pPr indent="0" lvl="3" marL="0" marR="0" rtl="0" algn="r">
              <a:spcBef>
                <a:spcPts val="0"/>
              </a:spcBef>
              <a:buNone/>
              <a:defRPr b="0" sz="1200" u="none">
                <a:solidFill>
                  <a:schemeClr val="lt1"/>
                </a:solidFill>
                <a:latin typeface="Calibri"/>
                <a:ea typeface="Calibri"/>
                <a:cs typeface="Calibri"/>
                <a:sym typeface="Calibri"/>
              </a:defRPr>
            </a:lvl4pPr>
            <a:lvl5pPr indent="0" lvl="4" marL="0" marR="0" rtl="0" algn="r">
              <a:spcBef>
                <a:spcPts val="0"/>
              </a:spcBef>
              <a:buNone/>
              <a:defRPr b="0" sz="1200" u="none">
                <a:solidFill>
                  <a:schemeClr val="lt1"/>
                </a:solidFill>
                <a:latin typeface="Calibri"/>
                <a:ea typeface="Calibri"/>
                <a:cs typeface="Calibri"/>
                <a:sym typeface="Calibri"/>
              </a:defRPr>
            </a:lvl5pPr>
            <a:lvl6pPr indent="0" lvl="5" marL="0" marR="0" rtl="0" algn="r">
              <a:spcBef>
                <a:spcPts val="0"/>
              </a:spcBef>
              <a:buNone/>
              <a:defRPr b="0" sz="1200" u="none">
                <a:solidFill>
                  <a:schemeClr val="lt1"/>
                </a:solidFill>
                <a:latin typeface="Calibri"/>
                <a:ea typeface="Calibri"/>
                <a:cs typeface="Calibri"/>
                <a:sym typeface="Calibri"/>
              </a:defRPr>
            </a:lvl6pPr>
            <a:lvl7pPr indent="0" lvl="6" marL="0" marR="0" rtl="0" algn="r">
              <a:spcBef>
                <a:spcPts val="0"/>
              </a:spcBef>
              <a:buNone/>
              <a:defRPr b="0" sz="1200" u="none">
                <a:solidFill>
                  <a:schemeClr val="lt1"/>
                </a:solidFill>
                <a:latin typeface="Calibri"/>
                <a:ea typeface="Calibri"/>
                <a:cs typeface="Calibri"/>
                <a:sym typeface="Calibri"/>
              </a:defRPr>
            </a:lvl7pPr>
            <a:lvl8pPr indent="0" lvl="7" marL="0" marR="0" rtl="0" algn="r">
              <a:spcBef>
                <a:spcPts val="0"/>
              </a:spcBef>
              <a:buNone/>
              <a:defRPr b="0" sz="1200" u="none">
                <a:solidFill>
                  <a:schemeClr val="lt1"/>
                </a:solidFill>
                <a:latin typeface="Calibri"/>
                <a:ea typeface="Calibri"/>
                <a:cs typeface="Calibri"/>
                <a:sym typeface="Calibri"/>
              </a:defRPr>
            </a:lvl8pPr>
            <a:lvl9pPr indent="0" lvl="8" marL="0" marR="0" rtl="0" algn="r">
              <a:spcBef>
                <a:spcPts val="0"/>
              </a:spcBef>
              <a:buNone/>
              <a:defRPr b="0" sz="1200" u="none">
                <a:solidFill>
                  <a:schemeClr val="lt1"/>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1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6.png"/><Relationship Id="rId6"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5.png"/><Relationship Id="rId4" Type="http://schemas.openxmlformats.org/officeDocument/2006/relationships/hyperlink" Target="http://ec.europa.eu/environment/eussd/buildings.htm" TargetMode="External"/><Relationship Id="rId5"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hyperlink" Target="http://ec.europa.eu/environment/eussd/buildings.htm" TargetMode="External"/><Relationship Id="rId5"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3.jpg"/><Relationship Id="rId4" Type="http://schemas.openxmlformats.org/officeDocument/2006/relationships/image" Target="../media/image20.png"/><Relationship Id="rId5" Type="http://schemas.openxmlformats.org/officeDocument/2006/relationships/hyperlink" Target="http://ec.europa.eu/environment/eussd/buildings.htm" TargetMode="External"/><Relationship Id="rId6"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
          <p:cNvSpPr txBox="1"/>
          <p:nvPr>
            <p:ph idx="1" type="subTitle"/>
          </p:nvPr>
        </p:nvSpPr>
        <p:spPr>
          <a:xfrm>
            <a:off x="363682" y="3062131"/>
            <a:ext cx="4571573"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5</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SCTool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Echelle de la Ville</a:t>
            </a:r>
            <a:endParaRPr b="0" i="0" sz="3200" u="none" cap="none" strike="noStrike">
              <a:solidFill>
                <a:schemeClr val="dk1"/>
              </a:solidFill>
              <a:latin typeface="Calibri"/>
              <a:ea typeface="Calibri"/>
              <a:cs typeface="Calibri"/>
              <a:sym typeface="Calibri"/>
            </a:endParaRPr>
          </a:p>
        </p:txBody>
      </p:sp>
      <p:sp>
        <p:nvSpPr>
          <p:cNvPr id="60" name="Google Shape;60;p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0"/>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 </a:t>
            </a:r>
            <a:endParaRPr b="0" i="0" sz="3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159" name="Google Shape;159;p10"/>
          <p:cNvSpPr txBox="1"/>
          <p:nvPr>
            <p:ph idx="12" type="sldNum"/>
          </p:nvPr>
        </p:nvSpPr>
        <p:spPr>
          <a:xfrm>
            <a:off x="7010400" y="6586493"/>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0" name="Google Shape;160;p1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C.2.1- CONSOMMATION TOTALE D'EAU</a:t>
            </a:r>
            <a:endParaRPr/>
          </a:p>
        </p:txBody>
      </p:sp>
      <p:sp>
        <p:nvSpPr>
          <p:cNvPr id="161" name="Google Shape;161;p10"/>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C.2.1- CONSOMMATION TOTALE D'EAU</a:t>
            </a:r>
            <a:endParaRPr/>
          </a:p>
        </p:txBody>
      </p:sp>
      <p:sp>
        <p:nvSpPr>
          <p:cNvPr id="167" name="Google Shape;167;p1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8" name="Google Shape;168;p11"/>
          <p:cNvSpPr txBox="1"/>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Α la petite ville a une superficie totale de 3 856 000 m</a:t>
            </a:r>
            <a:r>
              <a:rPr baseline="30000" lang="en-US" sz="2200">
                <a:solidFill>
                  <a:schemeClr val="dk1"/>
                </a:solidFill>
                <a:latin typeface="Calibri"/>
                <a:ea typeface="Calibri"/>
                <a:cs typeface="Calibri"/>
                <a:sym typeface="Calibri"/>
              </a:rPr>
              <a:t>2</a:t>
            </a:r>
            <a:r>
              <a:rPr lang="en-US" sz="2200">
                <a:solidFill>
                  <a:schemeClr val="dk1"/>
                </a:solidFill>
                <a:latin typeface="Calibri"/>
                <a:ea typeface="Calibri"/>
                <a:cs typeface="Calibri"/>
                <a:sym typeface="Calibri"/>
              </a:rPr>
              <a:t> et un total de 40 000 habitants. La consommation annuelle totale d'eau potable au cours des trois dernières années est présentée dans le tableau suivant</a:t>
            </a:r>
            <a:endParaRPr/>
          </a:p>
        </p:txBody>
      </p:sp>
      <p:grpSp>
        <p:nvGrpSpPr>
          <p:cNvPr id="169" name="Google Shape;169;p11"/>
          <p:cNvGrpSpPr/>
          <p:nvPr/>
        </p:nvGrpSpPr>
        <p:grpSpPr>
          <a:xfrm>
            <a:off x="340512" y="3803527"/>
            <a:ext cx="8514080" cy="1145373"/>
            <a:chOff x="340512" y="3584452"/>
            <a:chExt cx="8514080" cy="1145373"/>
          </a:xfrm>
        </p:grpSpPr>
        <p:sp>
          <p:nvSpPr>
            <p:cNvPr id="170" name="Google Shape;170;p11"/>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annuelle d'eau potable</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171" name="Google Shape;171;p11"/>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graphicFrame>
        <p:nvGraphicFramePr>
          <p:cNvPr id="172" name="Google Shape;172;p11"/>
          <p:cNvGraphicFramePr/>
          <p:nvPr/>
        </p:nvGraphicFramePr>
        <p:xfrm>
          <a:off x="1420865" y="2249653"/>
          <a:ext cx="3000000" cy="3000000"/>
        </p:xfrm>
        <a:graphic>
          <a:graphicData uri="http://schemas.openxmlformats.org/drawingml/2006/table">
            <a:tbl>
              <a:tblPr bandRow="1" firstRow="1">
                <a:noFill/>
                <a:tableStyleId>{25EB5140-CA04-4AD8-A454-295AEAA55EA7}</a:tableStyleId>
              </a:tblPr>
              <a:tblGrid>
                <a:gridCol w="2520000"/>
                <a:gridCol w="1262275"/>
                <a:gridCol w="1260000"/>
                <a:gridCol w="126000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800"/>
                        <a:t>2019</a:t>
                      </a:r>
                      <a:endParaRPr sz="1800"/>
                    </a:p>
                  </a:txBody>
                  <a:tcPr marT="45725" marB="45725" marR="91450" marL="91450" anchor="ctr"/>
                </a:tc>
                <a:tc>
                  <a:txBody>
                    <a:bodyPr/>
                    <a:lstStyle/>
                    <a:p>
                      <a:pPr indent="0" lvl="0" marL="0" marR="0" rtl="0" algn="ctr">
                        <a:spcBef>
                          <a:spcPts val="0"/>
                        </a:spcBef>
                        <a:spcAft>
                          <a:spcPts val="0"/>
                        </a:spcAft>
                        <a:buNone/>
                      </a:pPr>
                      <a:r>
                        <a:rPr lang="en-US" sz="1800"/>
                        <a:t>2020</a:t>
                      </a:r>
                      <a:endParaRPr sz="1800"/>
                    </a:p>
                  </a:txBody>
                  <a:tcPr marT="45725" marB="45725" marR="91450" marL="91450" anchor="ctr"/>
                </a:tc>
                <a:tc>
                  <a:txBody>
                    <a:bodyPr/>
                    <a:lstStyle/>
                    <a:p>
                      <a:pPr indent="0" lvl="0" marL="0" marR="0" rtl="0" algn="ctr">
                        <a:spcBef>
                          <a:spcPts val="0"/>
                        </a:spcBef>
                        <a:spcAft>
                          <a:spcPts val="0"/>
                        </a:spcAft>
                        <a:buNone/>
                      </a:pPr>
                      <a:r>
                        <a:rPr lang="en-US" sz="1800"/>
                        <a:t>2021</a:t>
                      </a:r>
                      <a:endParaRPr sz="1800"/>
                    </a:p>
                  </a:txBody>
                  <a:tcPr marT="45725" marB="45725" marR="91450" marL="91450" anchor="ctr"/>
                </a:tc>
              </a:tr>
              <a:tr h="370850">
                <a:tc>
                  <a:txBody>
                    <a:bodyPr/>
                    <a:lstStyle/>
                    <a:p>
                      <a:pPr indent="0" lvl="0" marL="0" marR="0" rtl="0" algn="l">
                        <a:spcBef>
                          <a:spcPts val="0"/>
                        </a:spcBef>
                        <a:spcAft>
                          <a:spcPts val="0"/>
                        </a:spcAft>
                        <a:buNone/>
                      </a:pPr>
                      <a:r>
                        <a:rPr lang="en-US" sz="1800"/>
                        <a:t>Consommation d'eau (m</a:t>
                      </a:r>
                      <a:r>
                        <a:rPr baseline="30000" lang="en-US" sz="1800"/>
                        <a:t>3</a:t>
                      </a:r>
                      <a:r>
                        <a:rPr lang="en-US" sz="1800"/>
                        <a:t>)</a:t>
                      </a:r>
                      <a:endParaRPr sz="1800"/>
                    </a:p>
                  </a:txBody>
                  <a:tcPr marT="45725" marB="45725" marR="91450" marL="91450"/>
                </a:tc>
                <a:tc>
                  <a:txBody>
                    <a:bodyPr/>
                    <a:lstStyle/>
                    <a:p>
                      <a:pPr indent="0" lvl="0" marL="0" marR="0" rtl="0" algn="ctr">
                        <a:spcBef>
                          <a:spcPts val="0"/>
                        </a:spcBef>
                        <a:spcAft>
                          <a:spcPts val="0"/>
                        </a:spcAft>
                        <a:buNone/>
                      </a:pPr>
                      <a:r>
                        <a:rPr b="0" i="0" lang="en-US" sz="2000" u="none" strike="noStrike">
                          <a:solidFill>
                            <a:srgbClr val="000000"/>
                          </a:solidFill>
                          <a:latin typeface="Calibri"/>
                          <a:ea typeface="Calibri"/>
                          <a:cs typeface="Calibri"/>
                          <a:sym typeface="Calibri"/>
                        </a:rPr>
                        <a:t>2 612 000</a:t>
                      </a:r>
                      <a:endParaRPr b="0" i="0" sz="20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2000" u="none" strike="noStrike">
                          <a:solidFill>
                            <a:srgbClr val="000000"/>
                          </a:solidFill>
                          <a:latin typeface="Calibri"/>
                          <a:ea typeface="Calibri"/>
                          <a:cs typeface="Calibri"/>
                          <a:sym typeface="Calibri"/>
                        </a:rPr>
                        <a:t>2 563 953</a:t>
                      </a:r>
                      <a:endParaRPr b="0" i="0" sz="20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2000" u="none" strike="noStrike">
                          <a:solidFill>
                            <a:srgbClr val="000000"/>
                          </a:solidFill>
                          <a:latin typeface="Calibri"/>
                          <a:ea typeface="Calibri"/>
                          <a:cs typeface="Calibri"/>
                          <a:sym typeface="Calibri"/>
                        </a:rPr>
                        <a:t>2 512 000</a:t>
                      </a:r>
                      <a:endParaRPr b="0" i="0" sz="2000" u="none" strike="noStrike">
                        <a:solidFill>
                          <a:srgbClr val="000000"/>
                        </a:solidFill>
                        <a:latin typeface="Calibri"/>
                        <a:ea typeface="Calibri"/>
                        <a:cs typeface="Calibri"/>
                        <a:sym typeface="Calibri"/>
                      </a:endParaRPr>
                    </a:p>
                  </a:txBody>
                  <a:tcPr marT="6350" marB="0" marR="6350" marL="6350" anchor="ctr"/>
                </a:tc>
              </a:tr>
            </a:tbl>
          </a:graphicData>
        </a:graphic>
      </p:graphicFrame>
      <p:sp>
        <p:nvSpPr>
          <p:cNvPr id="173" name="Google Shape;173;p11"/>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2"/>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9" name="Google Shape;179;p1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C.2.1- CONSOMMATION TOTALE D'EAU</a:t>
            </a:r>
            <a:endParaRPr/>
          </a:p>
        </p:txBody>
      </p:sp>
      <p:sp>
        <p:nvSpPr>
          <p:cNvPr id="180" name="Google Shape;180;p12"/>
          <p:cNvSpPr txBox="1"/>
          <p:nvPr/>
        </p:nvSpPr>
        <p:spPr>
          <a:xfrm>
            <a:off x="279867" y="1045873"/>
            <a:ext cx="8317481" cy="435705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La consommation annuelle moyenne totale d'eau est de :</a:t>
            </a:r>
            <a:endParaRPr sz="2000">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1800"/>
              <a:buFont typeface="Arial"/>
              <a:buNone/>
            </a:pPr>
            <a:r>
              <a:rPr lang="en-US" sz="18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(2 612 000 + 2 563 953 + 2 512 000)/3 = 2 562 651 m</a:t>
            </a:r>
            <a:r>
              <a:rPr baseline="30000" lang="en-US" sz="2000">
                <a:solidFill>
                  <a:schemeClr val="dk1"/>
                </a:solidFill>
                <a:latin typeface="Calibri"/>
                <a:ea typeface="Calibri"/>
                <a:cs typeface="Calibri"/>
                <a:sym typeface="Calibri"/>
              </a:rPr>
              <a:t>3 </a:t>
            </a:r>
            <a:r>
              <a:rPr lang="en-US" sz="2000">
                <a:solidFill>
                  <a:schemeClr val="dk1"/>
                </a:solidFill>
                <a:latin typeface="Calibri"/>
                <a:ea typeface="Calibri"/>
                <a:cs typeface="Calibri"/>
                <a:sym typeface="Calibri"/>
              </a:rPr>
              <a:t>= </a:t>
            </a:r>
            <a:r>
              <a:rPr b="1" lang="en-US" sz="2000">
                <a:solidFill>
                  <a:schemeClr val="dk1"/>
                </a:solidFill>
                <a:latin typeface="Calibri"/>
                <a:ea typeface="Calibri"/>
                <a:cs typeface="Calibri"/>
                <a:sym typeface="Calibri"/>
              </a:rPr>
              <a:t>2 562 651 000</a:t>
            </a:r>
            <a:r>
              <a:rPr lang="en-US" sz="2000">
                <a:solidFill>
                  <a:schemeClr val="dk1"/>
                </a:solidFill>
                <a:latin typeface="Calibri"/>
                <a:ea typeface="Calibri"/>
                <a:cs typeface="Calibri"/>
                <a:sym typeface="Calibri"/>
              </a:rPr>
              <a:t> l</a:t>
            </a:r>
            <a:endParaRPr b="1" sz="12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000"/>
              <a:buFont typeface="Arial"/>
              <a:buNone/>
            </a:pPr>
            <a:r>
              <a:rPr lang="en-US" sz="2000">
                <a:solidFill>
                  <a:schemeClr val="dk1"/>
                </a:solidFill>
                <a:latin typeface="Calibri"/>
                <a:ea typeface="Calibri"/>
                <a:cs typeface="Calibri"/>
                <a:sym typeface="Calibri"/>
              </a:rPr>
              <a:t>Calculer la</a:t>
            </a:r>
            <a:r>
              <a:rPr b="1" lang="en-US" sz="2000">
                <a:solidFill>
                  <a:schemeClr val="dk1"/>
                </a:solidFill>
                <a:latin typeface="Calibri"/>
                <a:ea typeface="Calibri"/>
                <a:cs typeface="Calibri"/>
                <a:sym typeface="Calibri"/>
              </a:rPr>
              <a:t> quantité</a:t>
            </a:r>
            <a:r>
              <a:rPr lang="en-US" sz="2000">
                <a:solidFill>
                  <a:schemeClr val="dk1"/>
                </a:solidFill>
                <a:latin typeface="Calibri"/>
                <a:ea typeface="Calibri"/>
                <a:cs typeface="Calibri"/>
                <a:sym typeface="Calibri"/>
              </a:rPr>
              <a:t> moyenne</a:t>
            </a:r>
            <a:r>
              <a:rPr b="1" lang="en-US" sz="2000">
                <a:solidFill>
                  <a:schemeClr val="dk1"/>
                </a:solidFill>
                <a:latin typeface="Calibri"/>
                <a:ea typeface="Calibri"/>
                <a:cs typeface="Calibri"/>
                <a:sym typeface="Calibri"/>
              </a:rPr>
              <a:t> quotidienne totale de la consommation d’eau de la ville</a:t>
            </a:r>
            <a:endParaRPr/>
          </a:p>
          <a:p>
            <a:pPr indent="0" lvl="0" marL="0" marR="0" rtl="0" algn="l">
              <a:spcBef>
                <a:spcPts val="12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a:t>
            </a:r>
            <a:r>
              <a:rPr lang="en-US" sz="1600">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2 562 651 000 / 365 = </a:t>
            </a:r>
            <a:r>
              <a:rPr b="1" lang="en-US" sz="1800">
                <a:solidFill>
                  <a:schemeClr val="dk1"/>
                </a:solidFill>
                <a:latin typeface="Calibri"/>
                <a:ea typeface="Calibri"/>
                <a:cs typeface="Calibri"/>
                <a:sym typeface="Calibri"/>
              </a:rPr>
              <a:t>7 020 962</a:t>
            </a:r>
            <a:r>
              <a:rPr lang="en-US" sz="1800">
                <a:solidFill>
                  <a:schemeClr val="dk1"/>
                </a:solidFill>
                <a:latin typeface="Calibri"/>
                <a:ea typeface="Calibri"/>
                <a:cs typeface="Calibri"/>
                <a:sym typeface="Calibri"/>
              </a:rPr>
              <a:t> l/jour</a:t>
            </a:r>
            <a:endParaRPr sz="18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1200"/>
              <a:buFont typeface="Arial"/>
              <a:buNone/>
            </a:pPr>
            <a:r>
              <a:t/>
            </a:r>
            <a:endParaRPr b="1" sz="12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La population totale de la ville est de 40 000 </a:t>
            </a:r>
            <a:r>
              <a:rPr lang="en-US" sz="2000">
                <a:solidFill>
                  <a:schemeClr val="dk1"/>
                </a:solidFill>
                <a:latin typeface="Calibri"/>
                <a:ea typeface="Calibri"/>
                <a:cs typeface="Calibri"/>
                <a:sym typeface="Calibri"/>
              </a:rPr>
              <a:t>habitants</a:t>
            </a:r>
            <a:endParaRPr sz="2000">
              <a:solidFill>
                <a:srgbClr val="000000"/>
              </a:solidFill>
              <a:latin typeface="Calibri"/>
              <a:ea typeface="Calibri"/>
              <a:cs typeface="Calibri"/>
              <a:sym typeface="Calibri"/>
            </a:endParaRPr>
          </a:p>
          <a:p>
            <a:pPr indent="0" lvl="0" marL="0" marR="0" rtl="0" algn="l">
              <a:spcBef>
                <a:spcPts val="600"/>
              </a:spcBef>
              <a:spcAft>
                <a:spcPts val="0"/>
              </a:spcAft>
              <a:buClr>
                <a:schemeClr val="dk1"/>
              </a:buClr>
              <a:buSzPts val="1200"/>
              <a:buFont typeface="Arial"/>
              <a:buNone/>
            </a:pPr>
            <a:r>
              <a:t/>
            </a:r>
            <a:endParaRPr b="1" sz="12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Calculer la quantité totale de la consommation quotidienne </a:t>
            </a:r>
            <a:endParaRPr b="1" sz="2000">
              <a:solidFill>
                <a:schemeClr val="dk1"/>
              </a:solidFill>
              <a:latin typeface="Calibri"/>
              <a:ea typeface="Calibri"/>
              <a:cs typeface="Calibri"/>
              <a:sym typeface="Calibri"/>
            </a:endParaRPr>
          </a:p>
          <a:p>
            <a:pPr indent="0" lvl="0" marL="0" marR="0" rtl="0" algn="l">
              <a:spcBef>
                <a:spcPts val="60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d’eau de la ville par habitant</a:t>
            </a:r>
            <a:endParaRPr b="1" sz="2000">
              <a:solidFill>
                <a:schemeClr val="dk1"/>
              </a:solidFill>
              <a:latin typeface="Calibri"/>
              <a:ea typeface="Calibri"/>
              <a:cs typeface="Calibri"/>
              <a:sym typeface="Calibri"/>
            </a:endParaRPr>
          </a:p>
        </p:txBody>
      </p:sp>
      <p:sp>
        <p:nvSpPr>
          <p:cNvPr id="181" name="Google Shape;181;p12"/>
          <p:cNvSpPr/>
          <p:nvPr/>
        </p:nvSpPr>
        <p:spPr>
          <a:xfrm>
            <a:off x="7465118" y="900000"/>
            <a:ext cx="11708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
        <p:nvSpPr>
          <p:cNvPr id="182" name="Google Shape;182;p12"/>
          <p:cNvSpPr/>
          <p:nvPr/>
        </p:nvSpPr>
        <p:spPr>
          <a:xfrm>
            <a:off x="7465118" y="3075524"/>
            <a:ext cx="11708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183" name="Google Shape;183;p12"/>
          <p:cNvSpPr/>
          <p:nvPr/>
        </p:nvSpPr>
        <p:spPr>
          <a:xfrm>
            <a:off x="7507828" y="3891496"/>
            <a:ext cx="115357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pic>
        <p:nvPicPr>
          <p:cNvPr id="184" name="Google Shape;184;p12"/>
          <p:cNvPicPr preferRelativeResize="0"/>
          <p:nvPr/>
        </p:nvPicPr>
        <p:blipFill rotWithShape="1">
          <a:blip r:embed="rId3">
            <a:alphaModFix/>
          </a:blip>
          <a:srcRect b="0" l="0" r="0" t="0"/>
          <a:stretch/>
        </p:blipFill>
        <p:spPr>
          <a:xfrm>
            <a:off x="5316771" y="4589552"/>
            <a:ext cx="1998429" cy="1345484"/>
          </a:xfrm>
          <a:prstGeom prst="rect">
            <a:avLst/>
          </a:prstGeom>
          <a:noFill/>
          <a:ln>
            <a:noFill/>
          </a:ln>
        </p:spPr>
      </p:pic>
      <p:sp>
        <p:nvSpPr>
          <p:cNvPr id="185" name="Google Shape;185;p12"/>
          <p:cNvSpPr txBox="1"/>
          <p:nvPr/>
        </p:nvSpPr>
        <p:spPr>
          <a:xfrm>
            <a:off x="646043" y="5093617"/>
            <a:ext cx="179646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7 020 962 </a:t>
            </a:r>
            <a:r>
              <a:rPr lang="en-US" sz="2000" u="sng">
                <a:solidFill>
                  <a:schemeClr val="dk1"/>
                </a:solidFill>
                <a:latin typeface="Calibri"/>
                <a:ea typeface="Calibri"/>
                <a:cs typeface="Calibri"/>
                <a:sym typeface="Calibri"/>
              </a:rPr>
              <a:t>l/jour</a:t>
            </a:r>
            <a:endParaRPr baseline="30000" sz="2000" u="sng">
              <a:solidFill>
                <a:schemeClr val="dk1"/>
              </a:solidFill>
              <a:latin typeface="Calibri"/>
              <a:ea typeface="Calibri"/>
              <a:cs typeface="Calibri"/>
              <a:sym typeface="Calibri"/>
            </a:endParaRPr>
          </a:p>
        </p:txBody>
      </p:sp>
      <p:sp>
        <p:nvSpPr>
          <p:cNvPr id="186" name="Google Shape;186;p12"/>
          <p:cNvSpPr/>
          <p:nvPr/>
        </p:nvSpPr>
        <p:spPr>
          <a:xfrm>
            <a:off x="2421853" y="4832007"/>
            <a:ext cx="564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187" name="Google Shape;187;p12"/>
          <p:cNvSpPr/>
          <p:nvPr/>
        </p:nvSpPr>
        <p:spPr>
          <a:xfrm>
            <a:off x="4911287" y="4832007"/>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188" name="Google Shape;188;p12"/>
          <p:cNvSpPr txBox="1"/>
          <p:nvPr/>
        </p:nvSpPr>
        <p:spPr>
          <a:xfrm>
            <a:off x="2953391" y="5093617"/>
            <a:ext cx="213000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40 000 </a:t>
            </a:r>
            <a:r>
              <a:rPr lang="en-US" sz="2000">
                <a:solidFill>
                  <a:schemeClr val="dk1"/>
                </a:solidFill>
                <a:latin typeface="Calibri"/>
                <a:ea typeface="Calibri"/>
                <a:cs typeface="Calibri"/>
                <a:sym typeface="Calibri"/>
              </a:rPr>
              <a:t>habitants</a:t>
            </a:r>
            <a:endParaRPr baseline="30000" sz="2000" u="sng">
              <a:solidFill>
                <a:schemeClr val="dk1"/>
              </a:solidFill>
              <a:latin typeface="Calibri"/>
              <a:ea typeface="Calibri"/>
              <a:cs typeface="Calibri"/>
              <a:sym typeface="Calibri"/>
            </a:endParaRPr>
          </a:p>
        </p:txBody>
      </p:sp>
      <p:sp>
        <p:nvSpPr>
          <p:cNvPr id="189" name="Google Shape;189;p12"/>
          <p:cNvSpPr txBox="1"/>
          <p:nvPr/>
        </p:nvSpPr>
        <p:spPr>
          <a:xfrm>
            <a:off x="4905225" y="4877681"/>
            <a:ext cx="3037356" cy="9541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175,5 l/jour/occupant</a:t>
            </a:r>
            <a:endParaRPr b="1" baseline="30000" sz="2800" u="sng">
              <a:solidFill>
                <a:srgbClr val="FF0000"/>
              </a:solidFill>
              <a:latin typeface="Calibri"/>
              <a:ea typeface="Calibri"/>
              <a:cs typeface="Calibri"/>
              <a:sym typeface="Calibri"/>
            </a:endParaRPr>
          </a:p>
        </p:txBody>
      </p:sp>
      <p:sp>
        <p:nvSpPr>
          <p:cNvPr id="190" name="Google Shape;190;p1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3"/>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r>
              <a:rPr b="1" i="0" lang="en-US" sz="3200" u="none" cap="none" strike="noStrike">
                <a:solidFill>
                  <a:srgbClr val="FF0000"/>
                </a:solidFill>
                <a:latin typeface="Calibri"/>
                <a:ea typeface="Calibri"/>
                <a:cs typeface="Calibri"/>
                <a:sym typeface="Calibri"/>
              </a:rPr>
              <a:t> </a:t>
            </a:r>
            <a:endParaRPr b="0" i="0" sz="3200" u="none" cap="none" strike="noStrike">
              <a:solidFill>
                <a:srgbClr val="FF0000"/>
              </a:solidFill>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196" name="Google Shape;196;p13"/>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7" name="Google Shape;197;p1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C.2.1- CONSOMMATION TOTALE D'EAU</a:t>
            </a:r>
            <a:endParaRPr/>
          </a:p>
        </p:txBody>
      </p:sp>
      <p:sp>
        <p:nvSpPr>
          <p:cNvPr id="198" name="Google Shape;198;p1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C.2.1- CONSOMMATION TOTALE D'EAU</a:t>
            </a:r>
            <a:endParaRPr/>
          </a:p>
        </p:txBody>
      </p:sp>
      <p:sp>
        <p:nvSpPr>
          <p:cNvPr id="204" name="Google Shape;204;p1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05" name="Google Shape;205;p14"/>
          <p:cNvSpPr txBox="1"/>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lang="en-US" sz="2200">
                <a:solidFill>
                  <a:schemeClr val="dk1"/>
                </a:solidFill>
                <a:latin typeface="Calibri"/>
                <a:ea typeface="Calibri"/>
                <a:cs typeface="Calibri"/>
                <a:sym typeface="Calibri"/>
              </a:rPr>
              <a:t>Α petite ville de 55.000 habitants. La consommation annuelle totale d'eau potable au cours des trois dernières années est présentée dans le tableau suivant</a:t>
            </a:r>
            <a:endParaRPr/>
          </a:p>
        </p:txBody>
      </p:sp>
      <p:grpSp>
        <p:nvGrpSpPr>
          <p:cNvPr id="206" name="Google Shape;206;p14"/>
          <p:cNvGrpSpPr/>
          <p:nvPr/>
        </p:nvGrpSpPr>
        <p:grpSpPr>
          <a:xfrm>
            <a:off x="340512" y="3803527"/>
            <a:ext cx="8514080" cy="1145373"/>
            <a:chOff x="340512" y="3584452"/>
            <a:chExt cx="8514080" cy="1145373"/>
          </a:xfrm>
        </p:grpSpPr>
        <p:sp>
          <p:nvSpPr>
            <p:cNvPr id="207" name="Google Shape;207;p14"/>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consommation annuelle d'eau potable</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08" name="Google Shape;208;p14"/>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graphicFrame>
        <p:nvGraphicFramePr>
          <p:cNvPr id="209" name="Google Shape;209;p14"/>
          <p:cNvGraphicFramePr/>
          <p:nvPr/>
        </p:nvGraphicFramePr>
        <p:xfrm>
          <a:off x="1420865" y="2249653"/>
          <a:ext cx="3000000" cy="3000000"/>
        </p:xfrm>
        <a:graphic>
          <a:graphicData uri="http://schemas.openxmlformats.org/drawingml/2006/table">
            <a:tbl>
              <a:tblPr bandRow="1" firstRow="1">
                <a:noFill/>
                <a:tableStyleId>{25EB5140-CA04-4AD8-A454-295AEAA55EA7}</a:tableStyleId>
              </a:tblPr>
              <a:tblGrid>
                <a:gridCol w="2520000"/>
                <a:gridCol w="1262275"/>
                <a:gridCol w="1260000"/>
                <a:gridCol w="126000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800"/>
                        <a:t>2019</a:t>
                      </a:r>
                      <a:endParaRPr sz="1800"/>
                    </a:p>
                  </a:txBody>
                  <a:tcPr marT="45725" marB="45725" marR="91450" marL="91450" anchor="ctr"/>
                </a:tc>
                <a:tc>
                  <a:txBody>
                    <a:bodyPr/>
                    <a:lstStyle/>
                    <a:p>
                      <a:pPr indent="0" lvl="0" marL="0" marR="0" rtl="0" algn="ctr">
                        <a:spcBef>
                          <a:spcPts val="0"/>
                        </a:spcBef>
                        <a:spcAft>
                          <a:spcPts val="0"/>
                        </a:spcAft>
                        <a:buNone/>
                      </a:pPr>
                      <a:r>
                        <a:rPr lang="en-US" sz="1800"/>
                        <a:t>2020</a:t>
                      </a:r>
                      <a:endParaRPr sz="1800"/>
                    </a:p>
                  </a:txBody>
                  <a:tcPr marT="45725" marB="45725" marR="91450" marL="91450" anchor="ctr"/>
                </a:tc>
                <a:tc>
                  <a:txBody>
                    <a:bodyPr/>
                    <a:lstStyle/>
                    <a:p>
                      <a:pPr indent="0" lvl="0" marL="0" marR="0" rtl="0" algn="ctr">
                        <a:spcBef>
                          <a:spcPts val="0"/>
                        </a:spcBef>
                        <a:spcAft>
                          <a:spcPts val="0"/>
                        </a:spcAft>
                        <a:buNone/>
                      </a:pPr>
                      <a:r>
                        <a:rPr lang="en-US" sz="1800"/>
                        <a:t>2021</a:t>
                      </a:r>
                      <a:endParaRPr sz="1800"/>
                    </a:p>
                  </a:txBody>
                  <a:tcPr marT="45725" marB="45725" marR="91450" marL="91450" anchor="ctr"/>
                </a:tc>
              </a:tr>
              <a:tr h="370850">
                <a:tc>
                  <a:txBody>
                    <a:bodyPr/>
                    <a:lstStyle/>
                    <a:p>
                      <a:pPr indent="0" lvl="0" marL="0" marR="0" rtl="0" algn="l">
                        <a:spcBef>
                          <a:spcPts val="0"/>
                        </a:spcBef>
                        <a:spcAft>
                          <a:spcPts val="0"/>
                        </a:spcAft>
                        <a:buNone/>
                      </a:pPr>
                      <a:r>
                        <a:rPr lang="en-US" sz="1800"/>
                        <a:t>Consommation d'eau (m</a:t>
                      </a:r>
                      <a:r>
                        <a:rPr baseline="30000" lang="en-US" sz="1800"/>
                        <a:t>3</a:t>
                      </a:r>
                      <a:r>
                        <a:rPr lang="en-US" sz="1800"/>
                        <a:t>)</a:t>
                      </a:r>
                      <a:endParaRPr sz="1800"/>
                    </a:p>
                  </a:txBody>
                  <a:tcPr marT="45725" marB="45725" marR="91450" marL="91450"/>
                </a:tc>
                <a:tc>
                  <a:txBody>
                    <a:bodyPr/>
                    <a:lstStyle/>
                    <a:p>
                      <a:pPr indent="0" lvl="0" marL="0" marR="0" rtl="0" algn="ctr">
                        <a:spcBef>
                          <a:spcPts val="0"/>
                        </a:spcBef>
                        <a:spcAft>
                          <a:spcPts val="0"/>
                        </a:spcAft>
                        <a:buNone/>
                      </a:pPr>
                      <a:r>
                        <a:rPr b="0" i="0" lang="en-US" sz="2000" u="none" strike="noStrike">
                          <a:solidFill>
                            <a:srgbClr val="000000"/>
                          </a:solidFill>
                          <a:latin typeface="Calibri"/>
                          <a:ea typeface="Calibri"/>
                          <a:cs typeface="Calibri"/>
                          <a:sym typeface="Calibri"/>
                        </a:rPr>
                        <a:t>3 814 250</a:t>
                      </a:r>
                      <a:endParaRPr b="0" i="0" sz="20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2000" u="none" strike="noStrike">
                          <a:solidFill>
                            <a:srgbClr val="000000"/>
                          </a:solidFill>
                          <a:latin typeface="Calibri"/>
                          <a:ea typeface="Calibri"/>
                          <a:cs typeface="Calibri"/>
                          <a:sym typeface="Calibri"/>
                        </a:rPr>
                        <a:t>3 914 625</a:t>
                      </a:r>
                      <a:endParaRPr b="0" i="0" sz="2000" u="none" strike="noStrike">
                        <a:solidFill>
                          <a:srgbClr val="000000"/>
                        </a:solidFill>
                        <a:latin typeface="Calibri"/>
                        <a:ea typeface="Calibri"/>
                        <a:cs typeface="Calibri"/>
                        <a:sym typeface="Calibri"/>
                      </a:endParaRPr>
                    </a:p>
                  </a:txBody>
                  <a:tcPr marT="6350" marB="0" marR="6350" marL="6350" anchor="ctr"/>
                </a:tc>
                <a:tc>
                  <a:txBody>
                    <a:bodyPr/>
                    <a:lstStyle/>
                    <a:p>
                      <a:pPr indent="0" lvl="0" marL="0" marR="0" rtl="0" algn="ctr">
                        <a:spcBef>
                          <a:spcPts val="0"/>
                        </a:spcBef>
                        <a:spcAft>
                          <a:spcPts val="0"/>
                        </a:spcAft>
                        <a:buNone/>
                      </a:pPr>
                      <a:r>
                        <a:rPr b="0" i="0" lang="en-US" sz="2000" u="none" strike="noStrike">
                          <a:solidFill>
                            <a:srgbClr val="000000"/>
                          </a:solidFill>
                          <a:latin typeface="Calibri"/>
                          <a:ea typeface="Calibri"/>
                          <a:cs typeface="Calibri"/>
                          <a:sym typeface="Calibri"/>
                        </a:rPr>
                        <a:t>3 954 775</a:t>
                      </a:r>
                      <a:endParaRPr b="0" i="0" sz="2000" u="none" strike="noStrike">
                        <a:solidFill>
                          <a:srgbClr val="000000"/>
                        </a:solidFill>
                        <a:latin typeface="Calibri"/>
                        <a:ea typeface="Calibri"/>
                        <a:cs typeface="Calibri"/>
                        <a:sym typeface="Calibri"/>
                      </a:endParaRPr>
                    </a:p>
                  </a:txBody>
                  <a:tcPr marT="6350" marB="0" marR="6350" marL="6350" anchor="ctr"/>
                </a:tc>
              </a:tr>
            </a:tbl>
          </a:graphicData>
        </a:graphic>
      </p:graphicFrame>
      <p:sp>
        <p:nvSpPr>
          <p:cNvPr id="210" name="Google Shape;210;p1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pic>
        <p:nvPicPr>
          <p:cNvPr id="65" name="Google Shape;65;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66" name="Google Shape;66;p2"/>
          <p:cNvGraphicFramePr/>
          <p:nvPr/>
        </p:nvGraphicFramePr>
        <p:xfrm>
          <a:off x="487326" y="1504863"/>
          <a:ext cx="3000000" cy="3000000"/>
        </p:xfrm>
        <a:graphic>
          <a:graphicData uri="http://schemas.openxmlformats.org/drawingml/2006/table">
            <a:tbl>
              <a:tblPr bandRow="1" firstRow="1">
                <a:noFill/>
                <a:tableStyleId>{25EB5140-CA04-4AD8-A454-295AEAA55EA7}</a:tableStyleId>
              </a:tblPr>
              <a:tblGrid>
                <a:gridCol w="4084675"/>
                <a:gridCol w="4084675"/>
              </a:tblGrid>
              <a:tr h="370850">
                <a:tc gridSpan="2">
                  <a:txBody>
                    <a:bodyPr/>
                    <a:lstStyle/>
                    <a:p>
                      <a:pPr indent="0" lvl="0" marL="0" marR="0" rtl="0" algn="ctr">
                        <a:spcBef>
                          <a:spcPts val="0"/>
                        </a:spcBef>
                        <a:spcAft>
                          <a:spcPts val="0"/>
                        </a:spcAft>
                        <a:buNone/>
                      </a:pPr>
                      <a:r>
                        <a:rPr lang="en-US" sz="2800" u="none" cap="none" strike="noStrike"/>
                        <a:t>C.2.1- CONSOMMATION TOTALE D'EAU</a:t>
                      </a:r>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2000" u="none" cap="none" strike="noStrike"/>
                        <a:t>C. Infrastructures hydrauliques</a:t>
                      </a:r>
                      <a:endParaRPr sz="2000" u="none" cap="none" strike="noStrike"/>
                    </a:p>
                  </a:txBody>
                  <a:tcPr marT="45725" marB="45725" marR="91450" marL="91450"/>
                </a:tc>
                <a:tc>
                  <a:txBody>
                    <a:bodyPr/>
                    <a:lstStyle/>
                    <a:p>
                      <a:pPr indent="0" lvl="0" marL="0" marR="0" rtl="0" algn="ctr">
                        <a:spcBef>
                          <a:spcPts val="0"/>
                        </a:spcBef>
                        <a:spcAft>
                          <a:spcPts val="0"/>
                        </a:spcAft>
                        <a:buNone/>
                      </a:pPr>
                      <a:r>
                        <a:rPr lang="en-US" sz="2000" u="none" cap="none" strike="noStrike"/>
                        <a:t>C.2 Consommation D‘eau</a:t>
                      </a:r>
                      <a:endParaRPr sz="2000" u="none" cap="none" strike="noStrike"/>
                    </a:p>
                  </a:txBody>
                  <a:tcPr marT="45725" marB="45725" marR="91450" marL="91450"/>
                </a:tc>
              </a:tr>
            </a:tbl>
          </a:graphicData>
        </a:graphic>
      </p:graphicFrame>
      <p:sp>
        <p:nvSpPr>
          <p:cNvPr id="67" name="Google Shape;67;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C.2.1- CONSOMMATION TOTALE D'EAU</a:t>
            </a:r>
            <a:endParaRPr/>
          </a:p>
        </p:txBody>
      </p:sp>
      <p:sp>
        <p:nvSpPr>
          <p:cNvPr id="68" name="Google Shape;68;p2"/>
          <p:cNvSpPr txBox="1"/>
          <p:nvPr>
            <p:ph idx="12" type="sldNum"/>
          </p:nvPr>
        </p:nvSpPr>
        <p:spPr>
          <a:xfrm>
            <a:off x="7010400" y="6548678"/>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69" name="Google Shape;69;p2"/>
          <p:cNvSpPr/>
          <p:nvPr/>
        </p:nvSpPr>
        <p:spPr>
          <a:xfrm>
            <a:off x="3962242" y="4157472"/>
            <a:ext cx="794904" cy="621792"/>
          </a:xfrm>
          <a:prstGeom prst="stripedRightArrow">
            <a:avLst>
              <a:gd fmla="val 50000" name="adj1"/>
              <a:gd fmla="val 50000" name="adj2"/>
            </a:avLst>
          </a:prstGeom>
          <a:solidFill>
            <a:srgbClr val="00B0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70" name="Google Shape;70;p2"/>
          <p:cNvPicPr preferRelativeResize="0"/>
          <p:nvPr/>
        </p:nvPicPr>
        <p:blipFill rotWithShape="1">
          <a:blip r:embed="rId5">
            <a:alphaModFix/>
          </a:blip>
          <a:srcRect b="0" l="0" r="0" t="0"/>
          <a:stretch/>
        </p:blipFill>
        <p:spPr>
          <a:xfrm>
            <a:off x="2916693" y="3958795"/>
            <a:ext cx="881063" cy="895350"/>
          </a:xfrm>
          <a:prstGeom prst="rect">
            <a:avLst/>
          </a:prstGeom>
          <a:noFill/>
          <a:ln>
            <a:noFill/>
          </a:ln>
        </p:spPr>
      </p:pic>
      <p:pic>
        <p:nvPicPr>
          <p:cNvPr id="71" name="Google Shape;71;p2"/>
          <p:cNvPicPr preferRelativeResize="0"/>
          <p:nvPr/>
        </p:nvPicPr>
        <p:blipFill rotWithShape="1">
          <a:blip r:embed="rId6">
            <a:alphaModFix/>
          </a:blip>
          <a:srcRect b="8966" l="63469" r="1502" t="12737"/>
          <a:stretch/>
        </p:blipFill>
        <p:spPr>
          <a:xfrm>
            <a:off x="4847927" y="3344556"/>
            <a:ext cx="1482570" cy="1384917"/>
          </a:xfrm>
          <a:prstGeom prst="rect">
            <a:avLst/>
          </a:prstGeom>
          <a:noFill/>
          <a:ln>
            <a:noFill/>
          </a:ln>
        </p:spPr>
      </p:pic>
      <p:pic>
        <p:nvPicPr>
          <p:cNvPr id="72" name="Google Shape;72;p2"/>
          <p:cNvPicPr preferRelativeResize="0"/>
          <p:nvPr/>
        </p:nvPicPr>
        <p:blipFill rotWithShape="1">
          <a:blip r:embed="rId6">
            <a:alphaModFix/>
          </a:blip>
          <a:srcRect b="8966" l="63469" r="1502" t="12737"/>
          <a:stretch/>
        </p:blipFill>
        <p:spPr>
          <a:xfrm>
            <a:off x="5662917" y="3665072"/>
            <a:ext cx="1482570" cy="1384917"/>
          </a:xfrm>
          <a:prstGeom prst="rect">
            <a:avLst/>
          </a:prstGeom>
          <a:noFill/>
          <a:ln>
            <a:noFill/>
          </a:ln>
        </p:spPr>
      </p:pic>
      <p:pic>
        <p:nvPicPr>
          <p:cNvPr id="73" name="Google Shape;73;p2"/>
          <p:cNvPicPr preferRelativeResize="0"/>
          <p:nvPr/>
        </p:nvPicPr>
        <p:blipFill rotWithShape="1">
          <a:blip r:embed="rId6">
            <a:alphaModFix/>
          </a:blip>
          <a:srcRect b="8966" l="63469" r="1502" t="12737"/>
          <a:stretch/>
        </p:blipFill>
        <p:spPr>
          <a:xfrm>
            <a:off x="4921632" y="3985588"/>
            <a:ext cx="1482570" cy="1384917"/>
          </a:xfrm>
          <a:prstGeom prst="rect">
            <a:avLst/>
          </a:prstGeom>
          <a:noFill/>
          <a:ln>
            <a:noFill/>
          </a:ln>
        </p:spPr>
      </p:pic>
      <p:sp>
        <p:nvSpPr>
          <p:cNvPr id="74" name="Google Shape;74;p2"/>
          <p:cNvSpPr txBox="1"/>
          <p:nvPr/>
        </p:nvSpPr>
        <p:spPr>
          <a:xfrm>
            <a:off x="4888977" y="5614325"/>
            <a:ext cx="4203780" cy="646331"/>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Β.4.3 de l'échelle du bâtiment</a:t>
            </a:r>
            <a:endParaRPr i="1" sz="1800">
              <a:solidFill>
                <a:schemeClr val="dk1"/>
              </a:solidFill>
              <a:latin typeface="Calibri"/>
              <a:ea typeface="Calibri"/>
              <a:cs typeface="Calibri"/>
              <a:sym typeface="Calibri"/>
            </a:endParaRPr>
          </a:p>
          <a:p>
            <a:pPr indent="0" lvl="2" marL="914400" marR="0" rtl="0" algn="l">
              <a:spcBef>
                <a:spcPts val="0"/>
              </a:spcBef>
              <a:spcAft>
                <a:spcPts val="0"/>
              </a:spcAft>
              <a:buNone/>
            </a:pPr>
            <a:r>
              <a:rPr b="0" i="1" lang="en-US" sz="1800" u="none" cap="none" strike="noStrike">
                <a:solidFill>
                  <a:schemeClr val="dk1"/>
                </a:solidFill>
                <a:latin typeface="Calibri"/>
                <a:ea typeface="Calibri"/>
                <a:cs typeface="Calibri"/>
                <a:sym typeface="Calibri"/>
              </a:rPr>
              <a:t>   C.2.3. de l'échelle de quartier</a:t>
            </a:r>
            <a:endParaRPr b="0" i="1" sz="1800" u="none" cap="none" strike="noStrike">
              <a:solidFill>
                <a:schemeClr val="dk1"/>
              </a:solidFill>
              <a:latin typeface="Calibri"/>
              <a:ea typeface="Calibri"/>
              <a:cs typeface="Calibri"/>
              <a:sym typeface="Calibri"/>
            </a:endParaRPr>
          </a:p>
        </p:txBody>
      </p:sp>
      <p:sp>
        <p:nvSpPr>
          <p:cNvPr id="75" name="Google Shape;75;p2"/>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3"/>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C.2.1- CONSOMMATION TOTALE D'EAU</a:t>
            </a:r>
            <a:endParaRPr/>
          </a:p>
        </p:txBody>
      </p:sp>
      <p:sp>
        <p:nvSpPr>
          <p:cNvPr id="81" name="Google Shape;81;p3"/>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82" name="Google Shape;82;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83" name="Google Shape;83;p3"/>
          <p:cNvSpPr txBox="1"/>
          <p:nvPr/>
        </p:nvSpPr>
        <p:spPr>
          <a:xfrm>
            <a:off x="375238" y="821040"/>
            <a:ext cx="8418576" cy="5130049"/>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l">
              <a:spcBef>
                <a:spcPts val="0"/>
              </a:spcBef>
              <a:spcAft>
                <a:spcPts val="0"/>
              </a:spcAft>
              <a:buClr>
                <a:schemeClr val="dk1"/>
              </a:buClr>
              <a:buSzPct val="100000"/>
              <a:buFont typeface="Arial"/>
              <a:buNone/>
            </a:pPr>
            <a:r>
              <a:rPr b="1" lang="en-US" sz="3100" u="sng">
                <a:solidFill>
                  <a:schemeClr val="dk1"/>
                </a:solidFill>
                <a:latin typeface="Calibri"/>
                <a:ea typeface="Calibri"/>
                <a:cs typeface="Calibri"/>
                <a:sym typeface="Calibri"/>
              </a:rPr>
              <a:t>CONTEXTE</a:t>
            </a:r>
            <a:endParaRPr/>
          </a:p>
          <a:p>
            <a:pPr indent="0" lvl="0" marL="0" marR="0" rtl="0" algn="l">
              <a:spcBef>
                <a:spcPts val="217"/>
              </a:spcBef>
              <a:spcAft>
                <a:spcPts val="0"/>
              </a:spcAft>
              <a:buClr>
                <a:schemeClr val="dk1"/>
              </a:buClr>
              <a:buSzPct val="100000"/>
              <a:buFont typeface="Arial"/>
              <a:buNone/>
            </a:pPr>
            <a:r>
              <a:t/>
            </a:r>
            <a:endParaRPr sz="1400">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ct val="100000"/>
              <a:buFont typeface="Arial"/>
              <a:buNone/>
            </a:pPr>
            <a:r>
              <a:rPr lang="en-US" sz="3100">
                <a:solidFill>
                  <a:schemeClr val="dk1"/>
                </a:solidFill>
                <a:latin typeface="Calibri"/>
                <a:ea typeface="Calibri"/>
                <a:cs typeface="Calibri"/>
                <a:sym typeface="Calibri"/>
              </a:rPr>
              <a:t>L'accès à l'eau potable est un besoin fondamental et un droit humain vital pour la santé de tous. Environ 1,1 milliard de personnes n'ont accès à aucune source améliorée d'eau potable.  </a:t>
            </a:r>
            <a:endParaRPr/>
          </a:p>
          <a:p>
            <a:pPr indent="0" lvl="0" marL="0" marR="0" rtl="0" algn="l">
              <a:spcBef>
                <a:spcPts val="279"/>
              </a:spcBef>
              <a:spcAft>
                <a:spcPts val="0"/>
              </a:spcAft>
              <a:buClr>
                <a:schemeClr val="dk1"/>
              </a:buClr>
              <a:buSzPct val="100000"/>
              <a:buFont typeface="Arial"/>
              <a:buNone/>
            </a:pPr>
            <a:r>
              <a:rPr b="1" lang="en-US" sz="1800">
                <a:solidFill>
                  <a:schemeClr val="dk1"/>
                </a:solidFill>
                <a:latin typeface="Calibri"/>
                <a:ea typeface="Calibri"/>
                <a:cs typeface="Calibri"/>
                <a:sym typeface="Calibri"/>
              </a:rPr>
              <a:t> </a:t>
            </a:r>
            <a:endParaRPr/>
          </a:p>
          <a:p>
            <a:pPr indent="0" lvl="0" marL="0" marR="0" rtl="0" algn="l">
              <a:spcBef>
                <a:spcPts val="480"/>
              </a:spcBef>
              <a:spcAft>
                <a:spcPts val="0"/>
              </a:spcAft>
              <a:buClr>
                <a:schemeClr val="dk1"/>
              </a:buClr>
              <a:buSzPct val="100000"/>
              <a:buFont typeface="Arial"/>
              <a:buNone/>
            </a:pPr>
            <a:r>
              <a:rPr lang="en-US" sz="3100">
                <a:solidFill>
                  <a:schemeClr val="dk1"/>
                </a:solidFill>
                <a:latin typeface="Calibri"/>
                <a:ea typeface="Calibri"/>
                <a:cs typeface="Calibri"/>
                <a:sym typeface="Calibri"/>
              </a:rPr>
              <a:t>Dans de nombreuses villes, l'approvisionnement en eau potable n'est pas constant et les ménages comptent sur quelques heures pour puiser l'eau disponible pendant la journée. La consommation d'eau est beaucoup plus élevée dans les villes des pays à revenu élevé.</a:t>
            </a:r>
            <a:endParaRPr/>
          </a:p>
          <a:p>
            <a:pPr indent="0" lvl="0" marL="0" marR="0" rtl="0" algn="l">
              <a:spcBef>
                <a:spcPts val="279"/>
              </a:spcBef>
              <a:spcAft>
                <a:spcPts val="0"/>
              </a:spcAft>
              <a:buClr>
                <a:schemeClr val="dk1"/>
              </a:buClr>
              <a:buSzPct val="100000"/>
              <a:buFont typeface="Arial"/>
              <a:buNone/>
            </a:pPr>
            <a:r>
              <a:t/>
            </a:r>
            <a:endParaRPr sz="1800">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ct val="100000"/>
              <a:buFont typeface="Arial"/>
              <a:buNone/>
            </a:pPr>
            <a:r>
              <a:rPr lang="en-US" sz="3100">
                <a:solidFill>
                  <a:schemeClr val="dk1"/>
                </a:solidFill>
                <a:latin typeface="Calibri"/>
                <a:ea typeface="Calibri"/>
                <a:cs typeface="Calibri"/>
                <a:sym typeface="Calibri"/>
              </a:rPr>
              <a:t>Habituellement, les citadins des pays développés consomment 272 litres par jour tandis que la moyenne en Afrique est de 53 litres par jour. Les villes d’Amérique du Nord utilisent en moyenne deux fois plus d’eau par personne que les villes d’Europe occidentale, et sept fois plus que les villes africaines.</a:t>
            </a:r>
            <a:endParaRPr sz="3100">
              <a:solidFill>
                <a:schemeClr val="dk1"/>
              </a:solidFill>
              <a:latin typeface="Calibri"/>
              <a:ea typeface="Calibri"/>
              <a:cs typeface="Calibri"/>
              <a:sym typeface="Calibri"/>
            </a:endParaRPr>
          </a:p>
        </p:txBody>
      </p:sp>
      <p:sp>
        <p:nvSpPr>
          <p:cNvPr id="84" name="Google Shape;84;p3"/>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4"/>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C.2.1- CONSOMMATION TOTALE D'EAU</a:t>
            </a:r>
            <a:endParaRPr/>
          </a:p>
        </p:txBody>
      </p:sp>
      <p:sp>
        <p:nvSpPr>
          <p:cNvPr id="90" name="Google Shape;90;p4"/>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CONTEXTE</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p:txBody>
      </p:sp>
      <p:sp>
        <p:nvSpPr>
          <p:cNvPr id="91" name="Google Shape;91;p4"/>
          <p:cNvSpPr txBox="1"/>
          <p:nvPr>
            <p:ph idx="12" type="sldNum"/>
          </p:nvPr>
        </p:nvSpPr>
        <p:spPr>
          <a:xfrm>
            <a:off x="7010400" y="6557043"/>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2" name="Google Shape;92;p4"/>
          <p:cNvSpPr/>
          <p:nvPr/>
        </p:nvSpPr>
        <p:spPr>
          <a:xfrm>
            <a:off x="362712" y="1686757"/>
            <a:ext cx="8647938" cy="240065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000000"/>
                </a:solidFill>
                <a:latin typeface="Calibri"/>
                <a:ea typeface="Calibri"/>
                <a:cs typeface="Calibri"/>
                <a:sym typeface="Calibri"/>
              </a:rPr>
              <a:t>La région méditerranéenne ne détient que 3 % des ressources mondiales en eau, mais abrite plus de 50 % des populations pauvres en eau dans le monde, soit environ 180 millions de personnes</a:t>
            </a:r>
            <a:endParaRPr b="0" i="0" sz="2000">
              <a:solidFill>
                <a:srgbClr val="000000"/>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Au Moyen-Orient et en Afrique du Nord, 60 % de la population vit dans des zones où le stress hydrique est élevé ou très élevé, contre 35 % en moyenne dans le monde.</a:t>
            </a:r>
            <a:endParaRPr b="0" i="0" sz="1400">
              <a:solidFill>
                <a:srgbClr val="000000"/>
              </a:solidFill>
              <a:latin typeface="Calibri"/>
              <a:ea typeface="Calibri"/>
              <a:cs typeface="Calibri"/>
              <a:sym typeface="Calibri"/>
            </a:endParaRPr>
          </a:p>
          <a:p>
            <a:pPr indent="0" lvl="0" marL="0" marR="0" rtl="0" algn="l">
              <a:spcBef>
                <a:spcPts val="0"/>
              </a:spcBef>
              <a:spcAft>
                <a:spcPts val="0"/>
              </a:spcAft>
              <a:buNone/>
            </a:pPr>
            <a:r>
              <a:rPr lang="en-US" sz="1000">
                <a:solidFill>
                  <a:srgbClr val="000000"/>
                </a:solidFill>
                <a:latin typeface="Calibri"/>
                <a:ea typeface="Calibri"/>
                <a:cs typeface="Calibri"/>
                <a:sym typeface="Calibri"/>
              </a:rPr>
              <a:t>Source : https://ufmsecretariat.org/wp-content/uploads/2018/01/water-report-2017.pdf</a:t>
            </a:r>
            <a:endParaRPr/>
          </a:p>
          <a:p>
            <a:pPr indent="0" lvl="0" marL="0" marR="0" rtl="0" algn="l">
              <a:spcBef>
                <a:spcPts val="0"/>
              </a:spcBef>
              <a:spcAft>
                <a:spcPts val="0"/>
              </a:spcAft>
              <a:buNone/>
            </a:pPr>
            <a:r>
              <a:t/>
            </a:r>
            <a:endParaRPr b="0" i="0" sz="2000">
              <a:solidFill>
                <a:srgbClr val="000000"/>
              </a:solidFill>
              <a:latin typeface="Calibri"/>
              <a:ea typeface="Calibri"/>
              <a:cs typeface="Calibri"/>
              <a:sym typeface="Calibri"/>
            </a:endParaRPr>
          </a:p>
        </p:txBody>
      </p:sp>
      <p:pic>
        <p:nvPicPr>
          <p:cNvPr descr="https://www.medecc.org/wp-content/uploads/2018/03/Water-ressources.png" id="93" name="Google Shape;93;p4"/>
          <p:cNvPicPr preferRelativeResize="0"/>
          <p:nvPr/>
        </p:nvPicPr>
        <p:blipFill rotWithShape="1">
          <a:blip r:embed="rId3">
            <a:alphaModFix/>
          </a:blip>
          <a:srcRect b="0" l="0" r="0" t="0"/>
          <a:stretch/>
        </p:blipFill>
        <p:spPr>
          <a:xfrm>
            <a:off x="4614377" y="3815218"/>
            <a:ext cx="4166911" cy="2354004"/>
          </a:xfrm>
          <a:prstGeom prst="rect">
            <a:avLst/>
          </a:prstGeom>
          <a:noFill/>
          <a:ln>
            <a:noFill/>
          </a:ln>
        </p:spPr>
      </p:pic>
      <p:sp>
        <p:nvSpPr>
          <p:cNvPr id="94" name="Google Shape;94;p4"/>
          <p:cNvSpPr/>
          <p:nvPr/>
        </p:nvSpPr>
        <p:spPr>
          <a:xfrm>
            <a:off x="479361" y="3954171"/>
            <a:ext cx="3729101" cy="123110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800">
                <a:solidFill>
                  <a:schemeClr val="dk1"/>
                </a:solidFill>
                <a:latin typeface="Calibri"/>
                <a:ea typeface="Calibri"/>
                <a:cs typeface="Calibri"/>
                <a:sym typeface="Calibri"/>
              </a:rPr>
              <a:t>Ressources en eau renouvelables naturelles annuelles par habitant dans la Méditerranée principale </a:t>
            </a:r>
            <a:endParaRPr i="1"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000">
                <a:solidFill>
                  <a:srgbClr val="000000"/>
                </a:solidFill>
                <a:latin typeface="Calibri"/>
                <a:ea typeface="Calibri"/>
                <a:cs typeface="Calibri"/>
                <a:sym typeface="Calibri"/>
              </a:rPr>
              <a:t>Source : </a:t>
            </a:r>
            <a:r>
              <a:rPr lang="en-US" sz="1000">
                <a:solidFill>
                  <a:schemeClr val="dk1"/>
                </a:solidFill>
                <a:latin typeface="Calibri"/>
                <a:ea typeface="Calibri"/>
                <a:cs typeface="Calibri"/>
                <a:sym typeface="Calibri"/>
              </a:rPr>
              <a:t>https://www.medecc.org/scientific-based-of-water-food-energy-part-of-the-medecc-report/</a:t>
            </a:r>
            <a:endParaRPr/>
          </a:p>
        </p:txBody>
      </p:sp>
      <p:pic>
        <p:nvPicPr>
          <p:cNvPr id="95" name="Google Shape;95;p4">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96" name="Google Shape;96;p4"/>
          <p:cNvSpPr txBox="1"/>
          <p:nvPr/>
        </p:nvSpPr>
        <p:spPr>
          <a:xfrm>
            <a:off x="7522209" y="3868494"/>
            <a:ext cx="1223857" cy="89448"/>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500">
                <a:solidFill>
                  <a:schemeClr val="dk1"/>
                </a:solidFill>
                <a:latin typeface="Calibri"/>
                <a:ea typeface="Calibri"/>
                <a:cs typeface="Calibri"/>
                <a:sym typeface="Calibri"/>
              </a:rPr>
              <a:t>Ressources en eau par habitant (2005-2010)</a:t>
            </a:r>
            <a:endParaRPr b="1" sz="500">
              <a:solidFill>
                <a:schemeClr val="dk1"/>
              </a:solidFill>
              <a:latin typeface="Arial"/>
              <a:ea typeface="Arial"/>
              <a:cs typeface="Arial"/>
              <a:sym typeface="Arial"/>
            </a:endParaRPr>
          </a:p>
        </p:txBody>
      </p:sp>
      <p:sp>
        <p:nvSpPr>
          <p:cNvPr id="97" name="Google Shape;97;p4"/>
          <p:cNvSpPr txBox="1"/>
          <p:nvPr/>
        </p:nvSpPr>
        <p:spPr>
          <a:xfrm>
            <a:off x="7819390" y="3952312"/>
            <a:ext cx="699770" cy="9928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500">
                <a:solidFill>
                  <a:schemeClr val="dk1"/>
                </a:solidFill>
                <a:latin typeface="Calibri"/>
                <a:ea typeface="Calibri"/>
                <a:cs typeface="Calibri"/>
                <a:sym typeface="Calibri"/>
              </a:rPr>
              <a:t>m3 par personne/an</a:t>
            </a:r>
            <a:endParaRPr b="1" sz="500">
              <a:solidFill>
                <a:schemeClr val="dk1"/>
              </a:solidFill>
              <a:latin typeface="Arial"/>
              <a:ea typeface="Arial"/>
              <a:cs typeface="Arial"/>
              <a:sym typeface="Arial"/>
            </a:endParaRPr>
          </a:p>
        </p:txBody>
      </p:sp>
      <p:sp>
        <p:nvSpPr>
          <p:cNvPr id="98" name="Google Shape;98;p4"/>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5"/>
          <p:cNvSpPr txBox="1"/>
          <p:nvPr>
            <p:ph idx="1" type="body"/>
          </p:nvPr>
        </p:nvSpPr>
        <p:spPr>
          <a:xfrm>
            <a:off x="457200" y="983151"/>
            <a:ext cx="8229600" cy="508984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endParaRPr b="1" i="1" sz="24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1" i="0" sz="20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04" name="Google Shape;104;p5"/>
          <p:cNvSpPr txBox="1"/>
          <p:nvPr>
            <p:ph idx="12" type="sldNum"/>
          </p:nvPr>
        </p:nvSpPr>
        <p:spPr>
          <a:xfrm>
            <a:off x="7010400" y="6587067"/>
            <a:ext cx="2133600" cy="27093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5" name="Google Shape;105;p5"/>
          <p:cNvSpPr txBox="1"/>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C.2.1- CONSOMMATION TOTALE D'EAU</a:t>
            </a:r>
            <a:endParaRPr/>
          </a:p>
        </p:txBody>
      </p:sp>
      <p:graphicFrame>
        <p:nvGraphicFramePr>
          <p:cNvPr id="106" name="Google Shape;106;p5"/>
          <p:cNvGraphicFramePr/>
          <p:nvPr/>
        </p:nvGraphicFramePr>
        <p:xfrm>
          <a:off x="457200" y="1869123"/>
          <a:ext cx="3000000" cy="3000000"/>
        </p:xfrm>
        <a:graphic>
          <a:graphicData uri="http://schemas.openxmlformats.org/drawingml/2006/table">
            <a:tbl>
              <a:tblPr bandRow="1" firstRow="1">
                <a:noFill/>
                <a:tableStyleId>{25EB5140-CA04-4AD8-A454-295AEAA55EA7}</a:tableStyleId>
              </a:tblPr>
              <a:tblGrid>
                <a:gridCol w="2871225"/>
                <a:gridCol w="2426200"/>
                <a:gridCol w="2932175"/>
              </a:tblGrid>
              <a:tr h="370850">
                <a:tc>
                  <a:txBody>
                    <a:bodyPr/>
                    <a:lstStyle/>
                    <a:p>
                      <a:pPr indent="0" lvl="0" marL="0" marR="0" rtl="0" algn="l">
                        <a:spcBef>
                          <a:spcPts val="0"/>
                        </a:spcBef>
                        <a:spcAft>
                          <a:spcPts val="0"/>
                        </a:spcAft>
                        <a:buNone/>
                      </a:pPr>
                      <a:r>
                        <a:rPr lang="en-US" sz="1800" u="none" cap="none" strike="noStrike"/>
                        <a:t>Indicateur</a:t>
                      </a:r>
                      <a:endParaRPr sz="1800"/>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1368000">
                <a:tc>
                  <a:txBody>
                    <a:bodyPr/>
                    <a:lstStyle/>
                    <a:p>
                      <a:pPr indent="0" lvl="0" marL="0" marR="0" rtl="0" algn="l">
                        <a:spcBef>
                          <a:spcPts val="0"/>
                        </a:spcBef>
                        <a:spcAft>
                          <a:spcPts val="0"/>
                        </a:spcAft>
                        <a:buNone/>
                      </a:pPr>
                      <a:r>
                        <a:rPr lang="en-US" sz="1800"/>
                        <a:t>Quantité totale de la consommation quotidienne d'eau de la ville divisée par la population totale de la ville</a:t>
                      </a:r>
                      <a:endParaRPr sz="1800">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l/jour/personne</a:t>
                      </a:r>
                      <a:endParaRPr sz="1800"/>
                    </a:p>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Données mesurées</a:t>
                      </a:r>
                      <a:endParaRPr sz="1800"/>
                    </a:p>
                    <a:p>
                      <a:pPr indent="0" lvl="0" marL="0" marR="0" rtl="0" algn="ctr">
                        <a:spcBef>
                          <a:spcPts val="0"/>
                        </a:spcBef>
                        <a:spcAft>
                          <a:spcPts val="0"/>
                        </a:spcAft>
                        <a:buNone/>
                      </a:pPr>
                      <a:r>
                        <a:t/>
                      </a:r>
                      <a:endParaRPr sz="1800">
                        <a:latin typeface="Calibri"/>
                        <a:ea typeface="Calibri"/>
                        <a:cs typeface="Calibri"/>
                        <a:sym typeface="Calibri"/>
                      </a:endParaRPr>
                    </a:p>
                  </a:txBody>
                  <a:tcPr marT="45725" marB="45725" marR="91450" marL="91450" anchor="ctr"/>
                </a:tc>
              </a:tr>
            </a:tbl>
          </a:graphicData>
        </a:graphic>
      </p:graphicFrame>
      <p:sp>
        <p:nvSpPr>
          <p:cNvPr id="107" name="Google Shape;107;p5"/>
          <p:cNvSpPr/>
          <p:nvPr/>
        </p:nvSpPr>
        <p:spPr>
          <a:xfrm>
            <a:off x="625255" y="3811428"/>
            <a:ext cx="8061545" cy="16004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Si les données mesurées ne sont pas disponibles, des données estimées doivent être utilisées.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Les données estimées sont utilisées pour évaluer les scénarios de modernisation dans les processus de planification et de prise de décision</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800">
              <a:solidFill>
                <a:schemeClr val="dk1"/>
              </a:solidFill>
              <a:latin typeface="Calibri"/>
              <a:ea typeface="Calibri"/>
              <a:cs typeface="Calibri"/>
              <a:sym typeface="Calibri"/>
            </a:endParaRPr>
          </a:p>
          <a:p>
            <a:pPr indent="0" lvl="0" marL="0" marR="0" rtl="0" algn="l">
              <a:spcBef>
                <a:spcPts val="0"/>
              </a:spcBef>
              <a:spcAft>
                <a:spcPts val="0"/>
              </a:spcAft>
              <a:buNone/>
            </a:pPr>
            <a:r>
              <a:rPr b="1" lang="en-US" sz="1800">
                <a:solidFill>
                  <a:schemeClr val="dk1"/>
                </a:solidFill>
                <a:latin typeface="Calibri"/>
                <a:ea typeface="Calibri"/>
                <a:cs typeface="Calibri"/>
                <a:sym typeface="Calibri"/>
              </a:rPr>
              <a:t>La source des données doit toujours être clairement indiquée</a:t>
            </a:r>
            <a:r>
              <a:rPr lang="en-US" sz="1800">
                <a:solidFill>
                  <a:schemeClr val="dk1"/>
                </a:solidFill>
                <a:latin typeface="Calibri"/>
                <a:ea typeface="Calibri"/>
                <a:cs typeface="Calibri"/>
                <a:sym typeface="Calibri"/>
              </a:rPr>
              <a:t>.</a:t>
            </a:r>
            <a:endParaRPr/>
          </a:p>
        </p:txBody>
      </p:sp>
      <p:pic>
        <p:nvPicPr>
          <p:cNvPr id="108" name="Google Shape;108;p5"/>
          <p:cNvPicPr preferRelativeResize="0"/>
          <p:nvPr/>
        </p:nvPicPr>
        <p:blipFill rotWithShape="1">
          <a:blip r:embed="rId3">
            <a:alphaModFix/>
          </a:blip>
          <a:srcRect b="0" l="0" r="0" t="0"/>
          <a:stretch/>
        </p:blipFill>
        <p:spPr>
          <a:xfrm>
            <a:off x="246744" y="4119154"/>
            <a:ext cx="378512" cy="368806"/>
          </a:xfrm>
          <a:prstGeom prst="rect">
            <a:avLst/>
          </a:prstGeom>
          <a:noFill/>
          <a:ln>
            <a:noFill/>
          </a:ln>
        </p:spPr>
      </p:pic>
      <p:pic>
        <p:nvPicPr>
          <p:cNvPr id="109" name="Google Shape;109;p5">
            <a:hlinkClick r:id="rId4"/>
          </p:cNvPr>
          <p:cNvPicPr preferRelativeResize="0"/>
          <p:nvPr/>
        </p:nvPicPr>
        <p:blipFill rotWithShape="1">
          <a:blip r:embed="rId5">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10" name="Google Shape;110;p5"/>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6"/>
          <p:cNvSpPr txBox="1"/>
          <p:nvPr>
            <p:ph type="title"/>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C.2.1- CONSOMMATION TOTALE D'EAU</a:t>
            </a:r>
            <a:endParaRPr/>
          </a:p>
        </p:txBody>
      </p:sp>
      <p:sp>
        <p:nvSpPr>
          <p:cNvPr id="116" name="Google Shape;116;p6"/>
          <p:cNvSpPr txBox="1"/>
          <p:nvPr>
            <p:ph idx="1" type="body"/>
          </p:nvPr>
        </p:nvSpPr>
        <p:spPr>
          <a:xfrm>
            <a:off x="362712" y="1121664"/>
            <a:ext cx="8418576" cy="4482465"/>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endParaRPr/>
          </a:p>
          <a:p>
            <a:pPr indent="0" lvl="0" marL="0" marR="0" rtl="0" algn="l">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 </a:t>
            </a:r>
            <a:endParaRPr/>
          </a:p>
          <a:p>
            <a:pPr indent="0" lvl="0" marL="0" marR="0" rtl="0" algn="l">
              <a:lnSpc>
                <a:spcPct val="80000"/>
              </a:lnSpc>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Évaluer les ressources en eau dans la ville et faire une utilisation efficace de l'eau</a:t>
            </a:r>
            <a:endParaRPr b="0" i="0" sz="2400" u="none" cap="none" strike="noStrike">
              <a:solidFill>
                <a:schemeClr val="dk1"/>
              </a:solidFill>
              <a:latin typeface="Calibri"/>
              <a:ea typeface="Calibri"/>
              <a:cs typeface="Calibri"/>
              <a:sym typeface="Calibri"/>
            </a:endParaRPr>
          </a:p>
        </p:txBody>
      </p:sp>
      <p:sp>
        <p:nvSpPr>
          <p:cNvPr id="117" name="Google Shape;117;p6"/>
          <p:cNvSpPr txBox="1"/>
          <p:nvPr>
            <p:ph idx="12" type="sldNum"/>
          </p:nvPr>
        </p:nvSpPr>
        <p:spPr>
          <a:xfrm>
            <a:off x="7010400" y="6524959"/>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18" name="Google Shape;118;p6"/>
          <p:cNvPicPr preferRelativeResize="0"/>
          <p:nvPr/>
        </p:nvPicPr>
        <p:blipFill rotWithShape="1">
          <a:blip r:embed="rId3">
            <a:alphaModFix/>
          </a:blip>
          <a:srcRect b="0" l="0" r="0" t="0"/>
          <a:stretch/>
        </p:blipFill>
        <p:spPr>
          <a:xfrm>
            <a:off x="667512" y="3416021"/>
            <a:ext cx="575931" cy="582747"/>
          </a:xfrm>
          <a:prstGeom prst="rect">
            <a:avLst/>
          </a:prstGeom>
          <a:noFill/>
          <a:ln>
            <a:noFill/>
          </a:ln>
        </p:spPr>
      </p:pic>
      <p:pic>
        <p:nvPicPr>
          <p:cNvPr id="119" name="Google Shape;119;p6"/>
          <p:cNvPicPr preferRelativeResize="0"/>
          <p:nvPr/>
        </p:nvPicPr>
        <p:blipFill rotWithShape="1">
          <a:blip r:embed="rId4">
            <a:alphaModFix/>
          </a:blip>
          <a:srcRect b="0" l="0" r="0" t="0"/>
          <a:stretch/>
        </p:blipFill>
        <p:spPr>
          <a:xfrm>
            <a:off x="6444057" y="2880837"/>
            <a:ext cx="1466850" cy="1485900"/>
          </a:xfrm>
          <a:prstGeom prst="rect">
            <a:avLst/>
          </a:prstGeom>
          <a:noFill/>
          <a:ln>
            <a:noFill/>
          </a:ln>
        </p:spPr>
      </p:pic>
      <p:sp>
        <p:nvSpPr>
          <p:cNvPr id="120" name="Google Shape;120;p6"/>
          <p:cNvSpPr/>
          <p:nvPr/>
        </p:nvSpPr>
        <p:spPr>
          <a:xfrm>
            <a:off x="6224337" y="4464679"/>
            <a:ext cx="190629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https://www.right2water.eu/ </a:t>
            </a:r>
            <a:endParaRPr sz="1100">
              <a:solidFill>
                <a:schemeClr val="dk1"/>
              </a:solidFill>
              <a:latin typeface="Calibri"/>
              <a:ea typeface="Calibri"/>
              <a:cs typeface="Calibri"/>
              <a:sym typeface="Calibri"/>
            </a:endParaRPr>
          </a:p>
        </p:txBody>
      </p:sp>
      <p:sp>
        <p:nvSpPr>
          <p:cNvPr id="121" name="Google Shape;121;p6"/>
          <p:cNvSpPr/>
          <p:nvPr/>
        </p:nvSpPr>
        <p:spPr>
          <a:xfrm>
            <a:off x="1347537" y="3238777"/>
            <a:ext cx="487680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 droit à l'eau est une initiative citoyenne européenne lancée pour faire en sorte que l'eau demeure un service public et un bien public.</a:t>
            </a:r>
            <a:endParaRPr i="0" sz="1800">
              <a:solidFill>
                <a:schemeClr val="dk1"/>
              </a:solidFill>
              <a:latin typeface="Calibri"/>
              <a:ea typeface="Calibri"/>
              <a:cs typeface="Calibri"/>
              <a:sym typeface="Calibri"/>
            </a:endParaRPr>
          </a:p>
        </p:txBody>
      </p:sp>
      <p:pic>
        <p:nvPicPr>
          <p:cNvPr id="122" name="Google Shape;122;p6">
            <a:hlinkClick r:id="rId5"/>
          </p:cNvPr>
          <p:cNvPicPr preferRelativeResize="0"/>
          <p:nvPr/>
        </p:nvPicPr>
        <p:blipFill rotWithShape="1">
          <a:blip r:embed="rId6">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3" name="Google Shape;123;p6"/>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7"/>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9" name="Google Shape;129;p7"/>
          <p:cNvSpPr txBox="1"/>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C.2.1- CONSOMMATION TOTALE D'EAU</a:t>
            </a:r>
            <a:endParaRPr/>
          </a:p>
        </p:txBody>
      </p:sp>
      <p:sp>
        <p:nvSpPr>
          <p:cNvPr id="130" name="Google Shape;130;p7"/>
          <p:cNvSpPr txBox="1"/>
          <p:nvPr>
            <p:ph idx="1" type="body"/>
          </p:nvPr>
        </p:nvSpPr>
        <p:spPr>
          <a:xfrm>
            <a:off x="268223" y="769111"/>
            <a:ext cx="8573936" cy="529265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a:p>
            <a:pPr indent="0" lvl="0" marL="0" marR="0" rtl="0" algn="l">
              <a:spcBef>
                <a:spcPts val="180"/>
              </a:spcBef>
              <a:spcAft>
                <a:spcPts val="0"/>
              </a:spcAft>
              <a:buClr>
                <a:schemeClr val="dk1"/>
              </a:buClr>
              <a:buSzPts val="900"/>
              <a:buFont typeface="Arial"/>
              <a:buNone/>
            </a:pPr>
            <a:r>
              <a:t/>
            </a:r>
            <a:endParaRPr b="1" i="0" sz="900" u="sng" cap="none" strike="noStrike">
              <a:solidFill>
                <a:schemeClr val="dk1"/>
              </a:solidFill>
              <a:latin typeface="Calibri"/>
              <a:ea typeface="Calibri"/>
              <a:cs typeface="Calibri"/>
              <a:sym typeface="Calibri"/>
            </a:endParaRPr>
          </a:p>
          <a:p>
            <a:pPr indent="0" lvl="0" marL="0" marR="0" rtl="0" algn="l">
              <a:lnSpc>
                <a:spcPct val="80000"/>
              </a:lnSpc>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La limite d'évaluation comprend toute la ville.</a:t>
            </a:r>
            <a:endParaRPr/>
          </a:p>
          <a:p>
            <a:pPr indent="0" lvl="0" marL="0" marR="0" rtl="0" algn="l">
              <a:lnSpc>
                <a:spcPct val="80000"/>
              </a:lnSpc>
              <a:spcBef>
                <a:spcPts val="200"/>
              </a:spcBef>
              <a:spcAft>
                <a:spcPts val="0"/>
              </a:spcAft>
              <a:buClr>
                <a:schemeClr val="dk1"/>
              </a:buClr>
              <a:buSzPts val="1000"/>
              <a:buFont typeface="Arial"/>
              <a:buNone/>
            </a:pPr>
            <a:r>
              <a:rPr b="0" i="0" lang="en-US" sz="1000" u="none" cap="none" strike="noStrike">
                <a:solidFill>
                  <a:schemeClr val="dk1"/>
                </a:solidFill>
                <a:latin typeface="Calibri"/>
                <a:ea typeface="Calibri"/>
                <a:cs typeface="Calibri"/>
                <a:sym typeface="Calibri"/>
              </a:rPr>
              <a:t> </a:t>
            </a:r>
            <a:endParaRPr/>
          </a:p>
          <a:p>
            <a:pPr indent="0" lvl="0" marL="0" marR="0" rtl="0" algn="l">
              <a:lnSpc>
                <a:spcPct val="80000"/>
              </a:lnSpc>
              <a:spcBef>
                <a:spcPts val="48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Le champ d'application de l'indicateur comprend l'utilisation d'eau potable pour :</a:t>
            </a:r>
            <a:r>
              <a:rPr b="0" i="0" lang="en-US" sz="2400" u="none" cap="none" strike="noStrike">
                <a:solidFill>
                  <a:schemeClr val="dk1"/>
                </a:solidFill>
                <a:latin typeface="Calibri"/>
                <a:ea typeface="Calibri"/>
                <a:cs typeface="Calibri"/>
                <a:sym typeface="Calibri"/>
              </a:rPr>
              <a:t> </a:t>
            </a:r>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consommation d'alcool </a:t>
            </a:r>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assainissement </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eau chaude sanitaire </a:t>
            </a:r>
            <a:endParaRPr b="0" i="0" sz="2400" u="none" cap="none" strike="noStrike">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lavage </a:t>
            </a:r>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jardinage</a:t>
            </a:r>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commercial</a:t>
            </a:r>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industriel </a:t>
            </a:r>
            <a:endParaRPr/>
          </a:p>
          <a:p>
            <a:pPr indent="-342900" lvl="0" marL="342900" marR="0" rtl="0" algn="l">
              <a:spcBef>
                <a:spcPts val="48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agricole</a:t>
            </a:r>
            <a:endParaRPr/>
          </a:p>
        </p:txBody>
      </p:sp>
      <p:pic>
        <p:nvPicPr>
          <p:cNvPr id="131" name="Google Shape;131;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32" name="Google Shape;132;p7"/>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8"/>
          <p:cNvSpPr txBox="1"/>
          <p:nvPr>
            <p:ph idx="1" type="body"/>
          </p:nvPr>
        </p:nvSpPr>
        <p:spPr>
          <a:xfrm>
            <a:off x="268224" y="1048512"/>
            <a:ext cx="8418576" cy="475488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PROCÉDÉ D'ÉVALUATION</a:t>
            </a:r>
            <a:endParaRPr/>
          </a:p>
          <a:p>
            <a:pPr indent="0" lvl="0" marL="0" marR="0" rtl="0" algn="l">
              <a:spcBef>
                <a:spcPts val="480"/>
              </a:spcBef>
              <a:spcAft>
                <a:spcPts val="0"/>
              </a:spcAft>
              <a:buClr>
                <a:srgbClr val="7F7F7F"/>
              </a:buClr>
              <a:buSzPts val="2400"/>
              <a:buFont typeface="Arial"/>
              <a:buNone/>
            </a:pPr>
            <a:r>
              <a:rPr b="1" i="0" lang="en-US" sz="2400" u="none" cap="none" strike="noStrike">
                <a:solidFill>
                  <a:srgbClr val="7F7F7F"/>
                </a:solidFill>
                <a:latin typeface="Calibri"/>
                <a:ea typeface="Calibri"/>
                <a:cs typeface="Calibri"/>
                <a:sym typeface="Calibri"/>
              </a:rPr>
              <a:t>Les étapes de calcul sont les suivantes :</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a:p>
            <a:pPr indent="-381000" lvl="0" marL="457200" marR="0" rtl="0" algn="just">
              <a:spcBef>
                <a:spcPts val="24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a:p>
            <a:pPr indent="-457200" lvl="0" marL="457200" marR="0" rtl="0" algn="just">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Calculez la moyenne</a:t>
            </a:r>
            <a:r>
              <a:rPr b="1" i="0" lang="en-US" sz="2400" u="none" cap="none" strike="noStrike">
                <a:solidFill>
                  <a:schemeClr val="dk1"/>
                </a:solidFill>
                <a:latin typeface="Calibri"/>
                <a:ea typeface="Calibri"/>
                <a:cs typeface="Calibri"/>
                <a:sym typeface="Calibri"/>
              </a:rPr>
              <a:t> quotidienne totale de la consommation d’eau de la ville, </a:t>
            </a:r>
            <a:r>
              <a:rPr b="0" i="0" lang="en-US" sz="2400" u="none" cap="none" strike="noStrike">
                <a:solidFill>
                  <a:schemeClr val="dk1"/>
                </a:solidFill>
                <a:latin typeface="Calibri"/>
                <a:ea typeface="Calibri"/>
                <a:cs typeface="Calibri"/>
                <a:sym typeface="Calibri"/>
              </a:rPr>
              <a:t>[l/jour]</a:t>
            </a:r>
            <a:endParaRPr/>
          </a:p>
          <a:p>
            <a:pPr indent="-381000" lvl="0" marL="457200" marR="0" rtl="0" algn="just">
              <a:spcBef>
                <a:spcPts val="24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Calculer la </a:t>
            </a:r>
            <a:r>
              <a:rPr b="1" i="0" lang="en-US" sz="2400" u="none" cap="none" strike="noStrike">
                <a:solidFill>
                  <a:schemeClr val="dk1"/>
                </a:solidFill>
                <a:latin typeface="Calibri"/>
                <a:ea typeface="Calibri"/>
                <a:cs typeface="Calibri"/>
                <a:sym typeface="Calibri"/>
              </a:rPr>
              <a:t>population totale de la ville</a:t>
            </a:r>
            <a:r>
              <a:rPr b="0" i="0" lang="en-US" sz="2400" u="none" cap="none" strike="noStrike">
                <a:solidFill>
                  <a:schemeClr val="dk1"/>
                </a:solidFill>
                <a:latin typeface="Calibri"/>
                <a:ea typeface="Calibri"/>
                <a:cs typeface="Calibri"/>
                <a:sym typeface="Calibri"/>
              </a:rPr>
              <a:t>, [habitants]</a:t>
            </a:r>
            <a:endParaRPr b="0" i="0" sz="2400" u="none" cap="none" strike="noStrike">
              <a:solidFill>
                <a:schemeClr val="dk1"/>
              </a:solidFill>
              <a:latin typeface="Calibri"/>
              <a:ea typeface="Calibri"/>
              <a:cs typeface="Calibri"/>
              <a:sym typeface="Calibri"/>
            </a:endParaRPr>
          </a:p>
          <a:p>
            <a:pPr indent="-381000" lvl="0" marL="457200" marR="0" rtl="0" algn="l">
              <a:lnSpc>
                <a:spcPct val="80000"/>
              </a:lnSpc>
              <a:spcBef>
                <a:spcPts val="240"/>
              </a:spcBef>
              <a:spcAft>
                <a:spcPts val="0"/>
              </a:spcAft>
              <a:buClr>
                <a:schemeClr val="dk1"/>
              </a:buClr>
              <a:buSzPts val="1200"/>
              <a:buFont typeface="Calibri"/>
              <a:buNone/>
            </a:pPr>
            <a:r>
              <a:t/>
            </a:r>
            <a:endParaRPr b="0" i="0" sz="1200" u="none" cap="none" strike="noStrike">
              <a:solidFill>
                <a:schemeClr val="dk1"/>
              </a:solidFill>
              <a:latin typeface="Calibri"/>
              <a:ea typeface="Calibri"/>
              <a:cs typeface="Calibri"/>
              <a:sym typeface="Calibri"/>
            </a:endParaRPr>
          </a:p>
          <a:p>
            <a:pPr indent="-457200" lvl="0" marL="457200" marR="0" rtl="0" algn="l">
              <a:lnSpc>
                <a:spcPct val="80000"/>
              </a:lnSpc>
              <a:spcBef>
                <a:spcPts val="480"/>
              </a:spcBef>
              <a:spcAft>
                <a:spcPts val="0"/>
              </a:spcAft>
              <a:buClr>
                <a:schemeClr val="dk1"/>
              </a:buClr>
              <a:buSzPts val="2400"/>
              <a:buFont typeface="Calibri"/>
              <a:buAutoNum type="arabicPeriod"/>
            </a:pPr>
            <a:r>
              <a:rPr b="0" i="0" lang="en-US" sz="2400" u="none" cap="none" strike="noStrike">
                <a:solidFill>
                  <a:schemeClr val="dk1"/>
                </a:solidFill>
                <a:latin typeface="Calibri"/>
                <a:ea typeface="Calibri"/>
                <a:cs typeface="Calibri"/>
                <a:sym typeface="Calibri"/>
              </a:rPr>
              <a:t>Calculer la valeur de l’indicateur comme étant la quantité totale quotidienne de la consommation d’eau de la ville </a:t>
            </a:r>
            <a:r>
              <a:rPr b="0" i="0" lang="en-US" sz="2200" u="none" cap="none" strike="noStrike">
                <a:solidFill>
                  <a:srgbClr val="76923C"/>
                </a:solidFill>
                <a:latin typeface="Calibri"/>
                <a:ea typeface="Calibri"/>
                <a:cs typeface="Calibri"/>
                <a:sym typeface="Calibri"/>
              </a:rPr>
              <a:t>(étape 1) divisée par la </a:t>
            </a:r>
            <a:r>
              <a:rPr b="1" i="0" lang="en-US" sz="2400" u="none" cap="none" strike="noStrike">
                <a:solidFill>
                  <a:schemeClr val="dk1"/>
                </a:solidFill>
                <a:latin typeface="Calibri"/>
                <a:ea typeface="Calibri"/>
                <a:cs typeface="Calibri"/>
                <a:sym typeface="Calibri"/>
              </a:rPr>
              <a:t>population totale de la ville </a:t>
            </a:r>
            <a:r>
              <a:rPr b="0" i="0" lang="en-US" sz="2200" u="none" cap="none" strike="noStrike">
                <a:solidFill>
                  <a:srgbClr val="76923C"/>
                </a:solidFill>
                <a:latin typeface="Calibri"/>
                <a:ea typeface="Calibri"/>
                <a:cs typeface="Calibri"/>
                <a:sym typeface="Calibri"/>
              </a:rPr>
              <a:t>(étape 2)</a:t>
            </a:r>
            <a:r>
              <a:rPr b="0" i="0" lang="en-US" sz="2400" u="none" cap="none" strike="noStrike">
                <a:solidFill>
                  <a:schemeClr val="dk1"/>
                </a:solidFill>
                <a:latin typeface="Calibri"/>
                <a:ea typeface="Calibri"/>
                <a:cs typeface="Calibri"/>
                <a:sym typeface="Calibri"/>
              </a:rPr>
              <a:t>, [l/jour /habitant]. </a:t>
            </a:r>
            <a:endParaRPr b="0" i="0" sz="2400" u="none" cap="none" strike="noStrike">
              <a:solidFill>
                <a:schemeClr val="dk1"/>
              </a:solidFill>
              <a:latin typeface="Calibri"/>
              <a:ea typeface="Calibri"/>
              <a:cs typeface="Calibri"/>
              <a:sym typeface="Calibri"/>
            </a:endParaRPr>
          </a:p>
        </p:txBody>
      </p:sp>
      <p:sp>
        <p:nvSpPr>
          <p:cNvPr id="138" name="Google Shape;138;p8"/>
          <p:cNvSpPr txBox="1"/>
          <p:nvPr>
            <p:ph idx="12" type="sldNum"/>
          </p:nvPr>
        </p:nvSpPr>
        <p:spPr>
          <a:xfrm>
            <a:off x="7010400" y="6587067"/>
            <a:ext cx="2133600" cy="27093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9" name="Google Shape;139;p8"/>
          <p:cNvSpPr txBox="1"/>
          <p:nvPr/>
        </p:nvSpPr>
        <p:spPr>
          <a:xfrm>
            <a:off x="0" y="0"/>
            <a:ext cx="9144000" cy="699796"/>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C.2.1- CONSOMMATION TOTALE D'EAU</a:t>
            </a:r>
            <a:endParaRPr/>
          </a:p>
        </p:txBody>
      </p:sp>
      <p:pic>
        <p:nvPicPr>
          <p:cNvPr id="140" name="Google Shape;140;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41" name="Google Shape;141;p8"/>
          <p:cNvPicPr preferRelativeResize="0"/>
          <p:nvPr/>
        </p:nvPicPr>
        <p:blipFill rotWithShape="1">
          <a:blip r:embed="rId5">
            <a:alphaModFix/>
          </a:blip>
          <a:srcRect b="0" l="0" r="0" t="0"/>
          <a:stretch/>
        </p:blipFill>
        <p:spPr>
          <a:xfrm>
            <a:off x="6844411" y="5194448"/>
            <a:ext cx="1842389" cy="1217887"/>
          </a:xfrm>
          <a:prstGeom prst="rect">
            <a:avLst/>
          </a:prstGeom>
          <a:noFill/>
          <a:ln>
            <a:noFill/>
          </a:ln>
        </p:spPr>
      </p:pic>
      <p:sp>
        <p:nvSpPr>
          <p:cNvPr id="142" name="Google Shape;142;p8"/>
          <p:cNvSpPr/>
          <p:nvPr/>
        </p:nvSpPr>
        <p:spPr>
          <a:xfrm>
            <a:off x="6784776" y="5795120"/>
            <a:ext cx="198977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u="sng">
                <a:solidFill>
                  <a:srgbClr val="FF0000"/>
                </a:solidFill>
                <a:latin typeface="Calibri"/>
                <a:ea typeface="Calibri"/>
                <a:cs typeface="Calibri"/>
                <a:sym typeface="Calibri"/>
              </a:rPr>
              <a:t>l/jour /habitant</a:t>
            </a:r>
            <a:endParaRPr b="1" sz="2000" u="sng">
              <a:solidFill>
                <a:srgbClr val="FF0000"/>
              </a:solidFill>
              <a:latin typeface="Calibri"/>
              <a:ea typeface="Calibri"/>
              <a:cs typeface="Calibri"/>
              <a:sym typeface="Calibri"/>
            </a:endParaRPr>
          </a:p>
        </p:txBody>
      </p:sp>
      <p:sp>
        <p:nvSpPr>
          <p:cNvPr id="143" name="Google Shape;143;p8"/>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9"/>
          <p:cNvSpPr txBox="1"/>
          <p:nvPr>
            <p:ph idx="12" type="sldNum"/>
          </p:nvPr>
        </p:nvSpPr>
        <p:spPr>
          <a:xfrm>
            <a:off x="7010400" y="653565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0" name="Google Shape;150;p9"/>
          <p:cNvSpPr txBox="1"/>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C.2.1- CONSOMMATION TOTALE D'EAU</a:t>
            </a:r>
            <a:endParaRPr/>
          </a:p>
        </p:txBody>
      </p:sp>
      <p:sp>
        <p:nvSpPr>
          <p:cNvPr id="151" name="Google Shape;151;p9"/>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a:t>
            </a:r>
            <a:endParaRPr sz="2400">
              <a:solidFill>
                <a:schemeClr val="dk1"/>
              </a:solidFill>
              <a:latin typeface="Calibri"/>
              <a:ea typeface="Calibri"/>
              <a:cs typeface="Calibri"/>
              <a:sym typeface="Calibri"/>
            </a:endParaRPr>
          </a:p>
        </p:txBody>
      </p:sp>
      <p:sp>
        <p:nvSpPr>
          <p:cNvPr id="152" name="Google Shape;152;p9"/>
          <p:cNvSpPr txBox="1"/>
          <p:nvPr/>
        </p:nvSpPr>
        <p:spPr>
          <a:xfrm>
            <a:off x="243150" y="1248528"/>
            <a:ext cx="8900850" cy="4911113"/>
          </a:xfrm>
          <a:prstGeom prst="rect">
            <a:avLst/>
          </a:prstGeom>
          <a:noFill/>
          <a:ln>
            <a:noFill/>
          </a:ln>
        </p:spPr>
        <p:txBody>
          <a:bodyPr anchorCtr="0" anchor="t" bIns="45700" lIns="91425" spcFirstLastPara="1" rIns="91425" wrap="square" tIns="45700">
            <a:noAutofit/>
          </a:bodyPr>
          <a:lstStyle/>
          <a:p>
            <a:pPr indent="-395288" lvl="0" marL="395288" marR="0" rtl="0" algn="l">
              <a:spcBef>
                <a:spcPts val="0"/>
              </a:spcBef>
              <a:spcAft>
                <a:spcPts val="0"/>
              </a:spcAft>
              <a:buClr>
                <a:srgbClr val="000000"/>
              </a:buClr>
              <a:buSzPts val="1800"/>
              <a:buFont typeface="Arial"/>
              <a:buNone/>
            </a:pPr>
            <a:r>
              <a:rPr b="1" lang="en-US" sz="1800">
                <a:solidFill>
                  <a:srgbClr val="000000"/>
                </a:solidFill>
                <a:latin typeface="Calibri"/>
                <a:ea typeface="Calibri"/>
                <a:cs typeface="Calibri"/>
                <a:sym typeface="Calibri"/>
              </a:rPr>
              <a:t>ISO 37120, </a:t>
            </a:r>
            <a:r>
              <a:rPr lang="en-US" sz="1800">
                <a:solidFill>
                  <a:srgbClr val="000000"/>
                </a:solidFill>
                <a:latin typeface="Calibri"/>
                <a:ea typeface="Calibri"/>
                <a:cs typeface="Calibri"/>
                <a:sym typeface="Calibri"/>
              </a:rPr>
              <a:t>deuxième édition 2018-07, « Villes et communautés durables — Indicateurs des services urbains et de la qualité de vie »</a:t>
            </a:r>
            <a:endParaRPr/>
          </a:p>
          <a:p>
            <a:pPr indent="-395288" lvl="0" marL="395288" marR="0" rtl="0" algn="l">
              <a:spcBef>
                <a:spcPts val="0"/>
              </a:spcBef>
              <a:spcAft>
                <a:spcPts val="0"/>
              </a:spcAft>
              <a:buClr>
                <a:srgbClr val="000000"/>
              </a:buClr>
              <a:buSzPts val="1800"/>
              <a:buFont typeface="Arial"/>
              <a:buNone/>
            </a:pPr>
            <a:r>
              <a:rPr b="1" lang="en-US" sz="1800">
                <a:solidFill>
                  <a:srgbClr val="000000"/>
                </a:solidFill>
                <a:latin typeface="Calibri"/>
                <a:ea typeface="Calibri"/>
                <a:cs typeface="Calibri"/>
                <a:sym typeface="Calibri"/>
              </a:rPr>
              <a:t>United for Smart Sustainable Cities (U4SSC) </a:t>
            </a:r>
            <a:r>
              <a:rPr lang="en-US" sz="1800">
                <a:solidFill>
                  <a:srgbClr val="000000"/>
                </a:solidFill>
                <a:latin typeface="Calibri"/>
                <a:ea typeface="Calibri"/>
                <a:cs typeface="Calibri"/>
                <a:sym typeface="Calibri"/>
              </a:rPr>
              <a:t>- Méthodologie de collecte d'indicateurs de performance clés pour les villes intelligentes et durables</a:t>
            </a:r>
            <a:endParaRPr/>
          </a:p>
        </p:txBody>
      </p:sp>
      <p:sp>
        <p:nvSpPr>
          <p:cNvPr id="153" name="Google Shape;153;p9"/>
          <p:cNvSpPr txBox="1"/>
          <p:nvPr/>
        </p:nvSpPr>
        <p:spPr>
          <a:xfrm>
            <a:off x="2209800" y="6581001"/>
            <a:ext cx="4581525" cy="276999"/>
          </a:xfrm>
          <a:prstGeom prst="rect">
            <a:avLst/>
          </a:prstGeom>
          <a:solidFill>
            <a:srgbClr val="77933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SYSTÈME DE FORMATION DES VILLES MÉDITERRANÉENNES DURABLES</a:t>
            </a:r>
            <a:endParaRPr sz="12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0493C33-6E1E-49C2-A04F-E89CF07B4DD6}"/>
</file>

<file path=customXml/itemProps2.xml><?xml version="1.0" encoding="utf-8"?>
<ds:datastoreItem xmlns:ds="http://schemas.openxmlformats.org/officeDocument/2006/customXml" ds:itemID="{F3626739-8AAE-40C1-A8C7-8183416F5B0F}"/>
</file>

<file path=customXml/itemProps3.xml><?xml version="1.0" encoding="utf-8"?>
<ds:datastoreItem xmlns:ds="http://schemas.openxmlformats.org/officeDocument/2006/customXml" ds:itemID="{1932B317-9AB7-435D-BEFF-31D5BDA8903B}"/>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